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60" r:id="rId1"/>
  </p:sldMasterIdLst>
  <p:notesMasterIdLst>
    <p:notesMasterId r:id="rId67"/>
  </p:notesMasterIdLst>
  <p:sldIdLst>
    <p:sldId id="322" r:id="rId2"/>
    <p:sldId id="323"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8" r:id="rId27"/>
    <p:sldId id="347"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2" r:id="rId51"/>
    <p:sldId id="371"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Lst>
  <p:sldSz cx="14630400" cy="9144000"/>
  <p:notesSz cx="6858000" cy="9144000"/>
  <p:embeddedFontLst>
    <p:embeddedFont>
      <p:font typeface="Calibri Light" panose="020F0302020204030204" pitchFamily="34" charset="0"/>
      <p:regular r:id="rId68"/>
      <p:italic r:id="rId69"/>
    </p:embeddedFont>
    <p:embeddedFont>
      <p:font typeface="Calibri" panose="020F0502020204030204" pitchFamily="34" charset="0"/>
      <p:regular r:id="rId70"/>
      <p:bold r:id="rId71"/>
      <p:italic r:id="rId72"/>
      <p:bold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4608" userDrawn="1">
          <p15:clr>
            <a:srgbClr val="A4A3A4"/>
          </p15:clr>
        </p15:guide>
        <p15:guide id="3" pos="594" userDrawn="1">
          <p15:clr>
            <a:srgbClr val="A4A3A4"/>
          </p15:clr>
        </p15:guide>
        <p15:guide id="4" pos="8622" userDrawn="1">
          <p15:clr>
            <a:srgbClr val="A4A3A4"/>
          </p15:clr>
        </p15:guide>
        <p15:guide id="5" orient="horz" pos="567" userDrawn="1">
          <p15:clr>
            <a:srgbClr val="A4A3A4"/>
          </p15:clr>
        </p15:guide>
        <p15:guide id="6" orient="horz" pos="51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DBD"/>
    <a:srgbClr val="34373B"/>
    <a:srgbClr val="F6F3F4"/>
    <a:srgbClr val="D3D5D5"/>
    <a:srgbClr val="C1D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4"/>
    <p:restoredTop sz="82721"/>
  </p:normalViewPr>
  <p:slideViewPr>
    <p:cSldViewPr snapToGrid="0" snapToObjects="1">
      <p:cViewPr varScale="1">
        <p:scale>
          <a:sx n="72" d="100"/>
          <a:sy n="72" d="100"/>
        </p:scale>
        <p:origin x="1764" y="66"/>
      </p:cViewPr>
      <p:guideLst>
        <p:guide orient="horz" pos="2880"/>
        <p:guide pos="4608"/>
        <p:guide pos="594"/>
        <p:guide pos="8622"/>
        <p:guide orient="horz" pos="567"/>
        <p:guide orient="horz" pos="517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70191-8604-A248-9CB3-6FF24483DD1E}" type="datetimeFigureOut">
              <a:rPr lang="en-US" smtClean="0"/>
              <a:t>5/9/2019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0D5B1-3419-F641-A85F-6E3A89E8B082}" type="slidenum">
              <a:rPr lang="en-US" smtClean="0"/>
              <a:t>‹#›</a:t>
            </a:fld>
            <a:endParaRPr lang="en-US"/>
          </a:p>
        </p:txBody>
      </p:sp>
    </p:spTree>
    <p:extLst>
      <p:ext uri="{BB962C8B-B14F-4D97-AF65-F5344CB8AC3E}">
        <p14:creationId xmlns:p14="http://schemas.microsoft.com/office/powerpoint/2010/main" val="4147033046"/>
      </p:ext>
    </p:extLst>
  </p:cSld>
  <p:clrMap bg1="lt1" tx1="dk1" bg2="lt2" tx2="dk2" accent1="accent1" accent2="accent2" accent3="accent3" accent4="accent4" accent5="accent5" accent6="accent6" hlink="hlink" folHlink="folHlink"/>
  <p:notesStyle>
    <a:lvl1pPr marL="0" algn="l" defTabSz="1141171" rtl="0" eaLnBrk="1" latinLnBrk="0" hangingPunct="1">
      <a:defRPr sz="1498" kern="1200">
        <a:solidFill>
          <a:schemeClr val="tx1"/>
        </a:solidFill>
        <a:latin typeface="+mn-lt"/>
        <a:ea typeface="+mn-ea"/>
        <a:cs typeface="+mn-cs"/>
      </a:defRPr>
    </a:lvl1pPr>
    <a:lvl2pPr marL="570586" algn="l" defTabSz="1141171" rtl="0" eaLnBrk="1" latinLnBrk="0" hangingPunct="1">
      <a:defRPr sz="1498" kern="1200">
        <a:solidFill>
          <a:schemeClr val="tx1"/>
        </a:solidFill>
        <a:latin typeface="+mn-lt"/>
        <a:ea typeface="+mn-ea"/>
        <a:cs typeface="+mn-cs"/>
      </a:defRPr>
    </a:lvl2pPr>
    <a:lvl3pPr marL="1141171" algn="l" defTabSz="1141171" rtl="0" eaLnBrk="1" latinLnBrk="0" hangingPunct="1">
      <a:defRPr sz="1498" kern="1200">
        <a:solidFill>
          <a:schemeClr val="tx1"/>
        </a:solidFill>
        <a:latin typeface="+mn-lt"/>
        <a:ea typeface="+mn-ea"/>
        <a:cs typeface="+mn-cs"/>
      </a:defRPr>
    </a:lvl3pPr>
    <a:lvl4pPr marL="1711757" algn="l" defTabSz="1141171" rtl="0" eaLnBrk="1" latinLnBrk="0" hangingPunct="1">
      <a:defRPr sz="1498" kern="1200">
        <a:solidFill>
          <a:schemeClr val="tx1"/>
        </a:solidFill>
        <a:latin typeface="+mn-lt"/>
        <a:ea typeface="+mn-ea"/>
        <a:cs typeface="+mn-cs"/>
      </a:defRPr>
    </a:lvl4pPr>
    <a:lvl5pPr marL="2282342" algn="l" defTabSz="1141171" rtl="0" eaLnBrk="1" latinLnBrk="0" hangingPunct="1">
      <a:defRPr sz="1498" kern="1200">
        <a:solidFill>
          <a:schemeClr val="tx1"/>
        </a:solidFill>
        <a:latin typeface="+mn-lt"/>
        <a:ea typeface="+mn-ea"/>
        <a:cs typeface="+mn-cs"/>
      </a:defRPr>
    </a:lvl5pPr>
    <a:lvl6pPr marL="2852928" algn="l" defTabSz="1141171" rtl="0" eaLnBrk="1" latinLnBrk="0" hangingPunct="1">
      <a:defRPr sz="1498" kern="1200">
        <a:solidFill>
          <a:schemeClr val="tx1"/>
        </a:solidFill>
        <a:latin typeface="+mn-lt"/>
        <a:ea typeface="+mn-ea"/>
        <a:cs typeface="+mn-cs"/>
      </a:defRPr>
    </a:lvl6pPr>
    <a:lvl7pPr marL="3423514" algn="l" defTabSz="1141171" rtl="0" eaLnBrk="1" latinLnBrk="0" hangingPunct="1">
      <a:defRPr sz="1498" kern="1200">
        <a:solidFill>
          <a:schemeClr val="tx1"/>
        </a:solidFill>
        <a:latin typeface="+mn-lt"/>
        <a:ea typeface="+mn-ea"/>
        <a:cs typeface="+mn-cs"/>
      </a:defRPr>
    </a:lvl7pPr>
    <a:lvl8pPr marL="3994099" algn="l" defTabSz="1141171" rtl="0" eaLnBrk="1" latinLnBrk="0" hangingPunct="1">
      <a:defRPr sz="1498" kern="1200">
        <a:solidFill>
          <a:schemeClr val="tx1"/>
        </a:solidFill>
        <a:latin typeface="+mn-lt"/>
        <a:ea typeface="+mn-ea"/>
        <a:cs typeface="+mn-cs"/>
      </a:defRPr>
    </a:lvl8pPr>
    <a:lvl9pPr marL="4564685" algn="l" defTabSz="1141171" rtl="0" eaLnBrk="1" latinLnBrk="0" hangingPunct="1">
      <a:defRPr sz="14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0</a:t>
            </a:fld>
            <a:endParaRPr lang="en-US"/>
          </a:p>
        </p:txBody>
      </p:sp>
    </p:spTree>
    <p:extLst>
      <p:ext uri="{BB962C8B-B14F-4D97-AF65-F5344CB8AC3E}">
        <p14:creationId xmlns:p14="http://schemas.microsoft.com/office/powerpoint/2010/main" val="361000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b="1" baseline="0" dirty="0"/>
              <a:t>The third step is Improve.</a:t>
            </a:r>
          </a:p>
          <a:p>
            <a:pPr marL="0" marR="0" lvl="0" indent="0" algn="l" defTabSz="1141171" rtl="0" eaLnBrk="1" fontAlgn="auto" latinLnBrk="0" hangingPunct="1">
              <a:lnSpc>
                <a:spcPct val="100000"/>
              </a:lnSpc>
              <a:spcBef>
                <a:spcPts val="0"/>
              </a:spcBef>
              <a:spcAft>
                <a:spcPts val="0"/>
              </a:spcAft>
              <a:buClrTx/>
              <a:buSzTx/>
              <a:buFontTx/>
              <a:buNone/>
              <a:tabLst/>
              <a:defRPr/>
            </a:pPr>
            <a:r>
              <a:rPr lang="en-GB" b="1" baseline="0" dirty="0"/>
              <a:t>Improve</a:t>
            </a:r>
            <a:r>
              <a:rPr lang="en-GB" baseline="0" dirty="0"/>
              <a:t> includes tools for managing the improvement process and also specific tools and tips to try in different areas, depending on what issues you have identified (</a:t>
            </a:r>
            <a:r>
              <a:rPr lang="en-GB" baseline="0" dirty="0" err="1"/>
              <a:t>eg</a:t>
            </a:r>
            <a:r>
              <a:rPr lang="en-GB" baseline="0" dirty="0"/>
              <a:t> increasing effectiveness of manpower and machines, and reducing delays and waste)</a:t>
            </a:r>
            <a:endParaRPr lang="en-GB" dirty="0"/>
          </a:p>
          <a:p>
            <a:endParaRPr lang="en-GB" dirty="0"/>
          </a:p>
        </p:txBody>
      </p:sp>
      <p:sp>
        <p:nvSpPr>
          <p:cNvPr id="4" name="Slide Number Placeholder 3"/>
          <p:cNvSpPr>
            <a:spLocks noGrp="1"/>
          </p:cNvSpPr>
          <p:nvPr>
            <p:ph type="sldNum" sz="quarter" idx="5"/>
          </p:nvPr>
        </p:nvSpPr>
        <p:spPr/>
        <p:txBody>
          <a:bodyPr/>
          <a:lstStyle/>
          <a:p>
            <a:fld id="{4250D5B1-3419-F641-A85F-6E3A89E8B082}" type="slidenum">
              <a:rPr lang="en-US" smtClean="0"/>
              <a:t>11</a:t>
            </a:fld>
            <a:endParaRPr lang="en-US"/>
          </a:p>
        </p:txBody>
      </p:sp>
    </p:spTree>
    <p:extLst>
      <p:ext uri="{BB962C8B-B14F-4D97-AF65-F5344CB8AC3E}">
        <p14:creationId xmlns:p14="http://schemas.microsoft.com/office/powerpoint/2010/main" val="1441396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US" dirty="0"/>
              <a:t>[No</a:t>
            </a:r>
            <a:r>
              <a:rPr lang="en-US" baseline="0" dirty="0"/>
              <a:t> need to list or explain these in detail – simply mentioning these are the different elements in the productivity section]</a:t>
            </a:r>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12</a:t>
            </a:fld>
            <a:endParaRPr lang="en-US"/>
          </a:p>
        </p:txBody>
      </p:sp>
    </p:spTree>
    <p:extLst>
      <p:ext uri="{BB962C8B-B14F-4D97-AF65-F5344CB8AC3E}">
        <p14:creationId xmlns:p14="http://schemas.microsoft.com/office/powerpoint/2010/main" val="318168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Whatever improvement you decide to implement, you can use management expert W Edwards Deming’s ‘Plan-Do-Check-Act (PDCA) cycle’ to guide the process of addressing the root causes you have identified, to improve productivity and efficiency.</a:t>
            </a:r>
          </a:p>
          <a:p>
            <a:r>
              <a:rPr lang="en-GB" dirty="0"/>
              <a:t>[No need to read the detail of this text, just mention the main 4 steps in a few words.]</a:t>
            </a:r>
          </a:p>
          <a:p>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13</a:t>
            </a:fld>
            <a:endParaRPr lang="en-US"/>
          </a:p>
        </p:txBody>
      </p:sp>
    </p:spTree>
    <p:extLst>
      <p:ext uri="{BB962C8B-B14F-4D97-AF65-F5344CB8AC3E}">
        <p14:creationId xmlns:p14="http://schemas.microsoft.com/office/powerpoint/2010/main" val="1917953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baseline="0" dirty="0"/>
              <a:t>There are detailed guidelines and tools for each of these points in the toolkit. </a:t>
            </a:r>
          </a:p>
          <a:p>
            <a:r>
              <a:rPr lang="en-GB" dirty="0"/>
              <a:t>[Just</a:t>
            </a:r>
            <a:r>
              <a:rPr lang="en-GB" baseline="0" dirty="0"/>
              <a:t> skim through each of these very briefly, mention the key points in headline – just a signpost to what is in the toolkit, not explaining them in any detail. </a:t>
            </a:r>
          </a:p>
          <a:p>
            <a:r>
              <a:rPr lang="en-GB" baseline="0" dirty="0"/>
              <a:t>Encourage them to look in the toolkit when they leave, to find practical tools and tips that will help in their particular situation.]</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14</a:t>
            </a:fld>
            <a:endParaRPr lang="en-US"/>
          </a:p>
        </p:txBody>
      </p:sp>
    </p:spTree>
    <p:extLst>
      <p:ext uri="{BB962C8B-B14F-4D97-AF65-F5344CB8AC3E}">
        <p14:creationId xmlns:p14="http://schemas.microsoft.com/office/powerpoint/2010/main" val="171504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baseline="0" dirty="0"/>
              <a:t>There are detailed guidelines and tools for each of these points in the toolkit. </a:t>
            </a:r>
          </a:p>
          <a:p>
            <a:r>
              <a:rPr lang="en-GB" dirty="0"/>
              <a:t>[Just</a:t>
            </a:r>
            <a:r>
              <a:rPr lang="en-GB" baseline="0" dirty="0"/>
              <a:t> skim through each of these very briefly, mention the key points in headline – just a signpost to what is in the toolkit, not explaining them in any detail. </a:t>
            </a:r>
          </a:p>
          <a:p>
            <a:r>
              <a:rPr lang="en-GB" baseline="0" dirty="0"/>
              <a:t>Encourage them to look in the toolkit when they leave, to find practical tools and tips that will help in their particular situation.]</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15</a:t>
            </a:fld>
            <a:endParaRPr lang="en-US"/>
          </a:p>
        </p:txBody>
      </p:sp>
    </p:spTree>
    <p:extLst>
      <p:ext uri="{BB962C8B-B14F-4D97-AF65-F5344CB8AC3E}">
        <p14:creationId xmlns:p14="http://schemas.microsoft.com/office/powerpoint/2010/main" val="271665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just a summary of the elements of the quality section,</a:t>
            </a:r>
            <a:r>
              <a:rPr lang="en-GB" baseline="0" dirty="0"/>
              <a:t> no need to list in detail]</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16</a:t>
            </a:fld>
            <a:endParaRPr lang="en-US"/>
          </a:p>
        </p:txBody>
      </p:sp>
    </p:spTree>
    <p:extLst>
      <p:ext uri="{BB962C8B-B14F-4D97-AF65-F5344CB8AC3E}">
        <p14:creationId xmlns:p14="http://schemas.microsoft.com/office/powerpoint/2010/main" val="2637330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quality section is also</a:t>
            </a:r>
            <a:r>
              <a:rPr lang="en-GB" baseline="0" dirty="0"/>
              <a:t> broken into the three sections of ‘review, analyse and improve’, as with productivity. </a:t>
            </a:r>
          </a:p>
          <a:p>
            <a:r>
              <a:rPr lang="en-GB" baseline="0" dirty="0"/>
              <a:t>The improve section provides tools for you to use including how to set quality objectives or ‘KPIs’, how to work through solving problems to reduce defects and how to develop a quality assurance culture in your business. </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17</a:t>
            </a:fld>
            <a:endParaRPr lang="en-US"/>
          </a:p>
        </p:txBody>
      </p:sp>
    </p:spTree>
    <p:extLst>
      <p:ext uri="{BB962C8B-B14F-4D97-AF65-F5344CB8AC3E}">
        <p14:creationId xmlns:p14="http://schemas.microsoft.com/office/powerpoint/2010/main" val="2089797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[Emphasise this point – culture and team work, speak through the points on the slide.]</a:t>
            </a:r>
          </a:p>
          <a:p>
            <a:r>
              <a:rPr lang="en-GB" baseline="0" dirty="0"/>
              <a:t>[If time (probably only if you have more than an hour for the total training):</a:t>
            </a:r>
          </a:p>
          <a:p>
            <a:r>
              <a:rPr lang="en-GB" baseline="0" dirty="0"/>
              <a:t>Discussion in small groups – What do they think would practically build this kind of culture? What hinders it or holds it back? 3 minutes.]</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18</a:t>
            </a:fld>
            <a:endParaRPr lang="en-US"/>
          </a:p>
        </p:txBody>
      </p:sp>
    </p:spTree>
    <p:extLst>
      <p:ext uri="{BB962C8B-B14F-4D97-AF65-F5344CB8AC3E}">
        <p14:creationId xmlns:p14="http://schemas.microsoft.com/office/powerpoint/2010/main" val="163871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An Asian factory had a high defect rate and wanted to reduce it. </a:t>
            </a:r>
          </a:p>
          <a:p>
            <a:pPr marL="171450" indent="-171450">
              <a:buFont typeface="Arial" panose="020B0604020202020204" pitchFamily="34" charset="0"/>
              <a:buChar char="•"/>
            </a:pPr>
            <a:r>
              <a:rPr lang="en-GB" baseline="0" dirty="0"/>
              <a:t>After further investigation they found that the root causes included a lack of in-line quality check and that workers were unmotivated and unengaged.</a:t>
            </a:r>
          </a:p>
          <a:p>
            <a:pPr marL="171450" indent="-171450">
              <a:buFont typeface="Arial" panose="020B0604020202020204" pitchFamily="34" charset="0"/>
              <a:buChar char="•"/>
            </a:pPr>
            <a:r>
              <a:rPr lang="en-GB" baseline="0" dirty="0"/>
              <a:t>They took a number of actions, including reviewing their quality policies and procedures, increasing quality checks through the process. They involved the workers in the review and improvements, by giving them opportunities to give their ideas and also to be part of the implementation of the improvements. They carried out random quality checks and gave the best performing workers rewards. </a:t>
            </a:r>
          </a:p>
          <a:p>
            <a:pPr marL="171450" indent="-171450">
              <a:buFont typeface="Arial" panose="020B0604020202020204" pitchFamily="34" charset="0"/>
              <a:buChar char="•"/>
            </a:pPr>
            <a:r>
              <a:rPr lang="en-GB" baseline="0" dirty="0"/>
              <a:t>The result was that the defect rate dropped by 50%</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19</a:t>
            </a:fld>
            <a:endParaRPr lang="en-US"/>
          </a:p>
        </p:txBody>
      </p:sp>
    </p:spTree>
    <p:extLst>
      <p:ext uri="{BB962C8B-B14F-4D97-AF65-F5344CB8AC3E}">
        <p14:creationId xmlns:p14="http://schemas.microsoft.com/office/powerpoint/2010/main" val="675285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need to read out the detail of the text, but just highlight the overall flow and argument of the diagram.]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Work related illness and injury costs the business in lost work days and output </a:t>
            </a:r>
            <a:r>
              <a:rPr lang="en-GB" i="1" baseline="0" dirty="0"/>
              <a:t>($170 bill a year in the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If there’s poor H&amp;S, workers are more likely to leave or be absent and are more likely to give lower productivity and quality, which costs output.</a:t>
            </a:r>
            <a:r>
              <a:rPr lang="en-GB" i="1" baseline="0" dirty="0"/>
              <a:t> (61% of workers said they would work harder for an employer who invested in their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Poor H&amp;S can also result in costly legal action if workers get sick or are injured at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[For more detail they can refer to the toolkit.]</a:t>
            </a:r>
          </a:p>
          <a:p>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20</a:t>
            </a:fld>
            <a:endParaRPr lang="en-US"/>
          </a:p>
        </p:txBody>
      </p:sp>
    </p:spTree>
    <p:extLst>
      <p:ext uri="{BB962C8B-B14F-4D97-AF65-F5344CB8AC3E}">
        <p14:creationId xmlns:p14="http://schemas.microsoft.com/office/powerpoint/2010/main" val="19258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your welcome, set some ground rules. All phones on silent – check this now. No checking phones during</a:t>
            </a:r>
            <a:r>
              <a:rPr lang="en-GB" baseline="0" dirty="0"/>
              <a:t> the session</a:t>
            </a:r>
          </a:p>
          <a:p>
            <a:pPr marL="285750" indent="-285750">
              <a:buFontTx/>
              <a:buChar char="-"/>
            </a:pPr>
            <a:r>
              <a:rPr lang="en-US" baseline="0" dirty="0"/>
              <a:t>The purpose of this presentation is to introduce the toolkit to you, but not to go through the content in detail. It will be up to you to go back to your teams and dive into the toolkit in detail and use it for yourselves. </a:t>
            </a:r>
          </a:p>
          <a:p>
            <a:pPr marL="285750" indent="-285750">
              <a:buFontTx/>
              <a:buChar char="-"/>
            </a:pPr>
            <a:r>
              <a:rPr lang="en-US" baseline="0" dirty="0"/>
              <a:t>Just to clarify, I am not an expert in these issues, I am simply presenting the toolkit as a resource, that should be able to answer the questions you have. </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1</a:t>
            </a:fld>
            <a:endParaRPr lang="en-US"/>
          </a:p>
        </p:txBody>
      </p:sp>
    </p:spTree>
    <p:extLst>
      <p:ext uri="{BB962C8B-B14F-4D97-AF65-F5344CB8AC3E}">
        <p14:creationId xmlns:p14="http://schemas.microsoft.com/office/powerpoint/2010/main" val="342052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need to read this out in detail, maybe</a:t>
            </a:r>
            <a:r>
              <a:rPr lang="en-GB" baseline="0" dirty="0"/>
              <a:t> </a:t>
            </a:r>
            <a:r>
              <a:rPr lang="en-GB" dirty="0"/>
              <a:t>just mentioning</a:t>
            </a:r>
            <a:r>
              <a:rPr lang="en-GB" baseline="0" dirty="0"/>
              <a:t> </a:t>
            </a:r>
            <a:r>
              <a:rPr lang="en-GB" dirty="0"/>
              <a:t>the </a:t>
            </a:r>
            <a:r>
              <a:rPr lang="en-GB" baseline="0" dirty="0"/>
              <a:t>key words in bold,.</a:t>
            </a:r>
          </a:p>
          <a:p>
            <a:r>
              <a:rPr lang="en-GB" baseline="0" dirty="0"/>
              <a:t>The H&amp;S chapter is divided into these subsections and you can read the full expectations in the toolkit.</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21</a:t>
            </a:fld>
            <a:endParaRPr lang="en-US"/>
          </a:p>
        </p:txBody>
      </p:sp>
    </p:spTree>
    <p:extLst>
      <p:ext uri="{BB962C8B-B14F-4D97-AF65-F5344CB8AC3E}">
        <p14:creationId xmlns:p14="http://schemas.microsoft.com/office/powerpoint/2010/main" val="2877492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[Just mention this briefly – a summary of what practical tools</a:t>
            </a:r>
            <a:r>
              <a:rPr lang="en-GB" baseline="0" dirty="0"/>
              <a:t> and tips are provided, they must look at the toolkit for more details. ]</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22</a:t>
            </a:fld>
            <a:endParaRPr lang="en-US"/>
          </a:p>
        </p:txBody>
      </p:sp>
    </p:spTree>
    <p:extLst>
      <p:ext uri="{BB962C8B-B14F-4D97-AF65-F5344CB8AC3E}">
        <p14:creationId xmlns:p14="http://schemas.microsoft.com/office/powerpoint/2010/main" val="160581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need to read out the detail of the text, but just highlight the overall flow and argument of the diagram.]</a:t>
            </a:r>
          </a:p>
          <a:p>
            <a:r>
              <a:rPr lang="en-GB" dirty="0"/>
              <a:t>In addition to the financial</a:t>
            </a:r>
            <a:r>
              <a:rPr lang="en-GB" baseline="0" dirty="0"/>
              <a:t> burden of overtime premiums, there are a number of business costs associated with long hours. </a:t>
            </a:r>
          </a:p>
          <a:p>
            <a:r>
              <a:rPr lang="en-GB" baseline="0" dirty="0"/>
              <a:t>If workers are tired, they are more likely to make quality mistakes, have lower productivity and more likely to have accidents. </a:t>
            </a:r>
          </a:p>
          <a:p>
            <a:r>
              <a:rPr lang="en-GB" dirty="0"/>
              <a:t>Long hours (over 55hrs</a:t>
            </a:r>
            <a:r>
              <a:rPr lang="en-GB" baseline="0" dirty="0"/>
              <a:t> per week) are associated with a 61% higher injury rate and one third increase in risk of strokes. </a:t>
            </a:r>
          </a:p>
          <a:p>
            <a:r>
              <a:rPr lang="en-GB" baseline="0" dirty="0"/>
              <a:t>It can also lead to increased absenteeism and worker turnover. </a:t>
            </a:r>
          </a:p>
          <a:p>
            <a:r>
              <a:rPr lang="en-GB" baseline="0" dirty="0"/>
              <a:t>Employees struggling with work-life balance are 3 times more likely to consider leaving their job. </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23</a:t>
            </a:fld>
            <a:endParaRPr lang="en-US"/>
          </a:p>
        </p:txBody>
      </p:sp>
    </p:spTree>
    <p:extLst>
      <p:ext uri="{BB962C8B-B14F-4D97-AF65-F5344CB8AC3E}">
        <p14:creationId xmlns:p14="http://schemas.microsoft.com/office/powerpoint/2010/main" val="167447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the expectations out word for word, just </a:t>
            </a:r>
            <a:r>
              <a:rPr lang="en-GB" dirty="0" err="1"/>
              <a:t>topline</a:t>
            </a:r>
            <a:r>
              <a:rPr lang="en-GB" dirty="0"/>
              <a:t>, they can read the detail in the toolkit]</a:t>
            </a:r>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24</a:t>
            </a:fld>
            <a:endParaRPr lang="en-US"/>
          </a:p>
        </p:txBody>
      </p:sp>
    </p:spTree>
    <p:extLst>
      <p:ext uri="{BB962C8B-B14F-4D97-AF65-F5344CB8AC3E}">
        <p14:creationId xmlns:p14="http://schemas.microsoft.com/office/powerpoint/2010/main" val="1542832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baseline="0" dirty="0"/>
              <a:t>[This needs to be run through very briefly – just </a:t>
            </a:r>
            <a:r>
              <a:rPr lang="en-GB" baseline="0" dirty="0" err="1"/>
              <a:t>topline</a:t>
            </a:r>
            <a:r>
              <a:rPr lang="en-GB" baseline="0" dirty="0"/>
              <a:t>, not much extra explanation]</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25</a:t>
            </a:fld>
            <a:endParaRPr lang="en-US"/>
          </a:p>
        </p:txBody>
      </p:sp>
    </p:spTree>
    <p:extLst>
      <p:ext uri="{BB962C8B-B14F-4D97-AF65-F5344CB8AC3E}">
        <p14:creationId xmlns:p14="http://schemas.microsoft.com/office/powerpoint/2010/main" val="2770479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baseline="0" dirty="0"/>
              <a:t>[This needs to be run through very briefly – just </a:t>
            </a:r>
            <a:r>
              <a:rPr lang="en-GB" baseline="0" dirty="0" err="1"/>
              <a:t>topline</a:t>
            </a:r>
            <a:r>
              <a:rPr lang="en-GB" baseline="0" dirty="0"/>
              <a:t>, not much extra explanation]</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26</a:t>
            </a:fld>
            <a:endParaRPr lang="en-US"/>
          </a:p>
        </p:txBody>
      </p:sp>
    </p:spTree>
    <p:extLst>
      <p:ext uri="{BB962C8B-B14F-4D97-AF65-F5344CB8AC3E}">
        <p14:creationId xmlns:p14="http://schemas.microsoft.com/office/powerpoint/2010/main" val="909878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is a good approach to tackling excessive hours in a sustainable way – to improve productivity, quality and human resources and communication in a facility, which reduces the NEED for overtime hours and tackles the root causes. </a:t>
            </a:r>
          </a:p>
          <a:p>
            <a:r>
              <a:rPr lang="en-GB" baseline="0" dirty="0"/>
              <a:t>[More detail on the case study:]</a:t>
            </a:r>
          </a:p>
          <a:p>
            <a:r>
              <a:rPr lang="en-GB" baseline="0" dirty="0"/>
              <a:t>This case study in China involved a number of inputs for the factories from local organisations on improving productivity, quality, HR and communications, over a few years. </a:t>
            </a:r>
          </a:p>
          <a:p>
            <a:r>
              <a:rPr lang="en-GB" baseline="0" dirty="0"/>
              <a:t>These graphs represent the overall averaged results from all the factories participating. </a:t>
            </a:r>
          </a:p>
          <a:p>
            <a:r>
              <a:rPr lang="en-GB" baseline="0" dirty="0"/>
              <a:t>It was possible in a number of factories for productivity to increase (by 30% in one factory), quality to improve, hours to reduce, wages to increase (in one factory the % of workers earning the minimum wage for normal time increased from 40-50% to 95%).</a:t>
            </a:r>
          </a:p>
          <a:p>
            <a:r>
              <a:rPr lang="en-GB" baseline="0" dirty="0"/>
              <a:t>There was also a greater sense of worker engagement, team work and higher motivation in the factories. </a:t>
            </a:r>
          </a:p>
          <a:p>
            <a:r>
              <a:rPr lang="en-GB" baseline="0" dirty="0"/>
              <a:t>(In one of the factories worker turnover reduced from 140% to 10% during the project)</a:t>
            </a:r>
          </a:p>
          <a:p>
            <a:r>
              <a:rPr lang="en-GB" baseline="0" dirty="0"/>
              <a:t>The benefits the factories achieved was variable and depended on how well the management engaged the workers and whether the management was prepared to pass on some of the benefits to the workers in reduced hours and increased wages. </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28</a:t>
            </a:fld>
            <a:endParaRPr lang="en-US"/>
          </a:p>
        </p:txBody>
      </p:sp>
    </p:spTree>
    <p:extLst>
      <p:ext uri="{BB962C8B-B14F-4D97-AF65-F5344CB8AC3E}">
        <p14:creationId xmlns:p14="http://schemas.microsoft.com/office/powerpoint/2010/main" val="311093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workplace communications and cooperation with workers both have a positive impact on a business and can</a:t>
            </a:r>
            <a:r>
              <a:rPr lang="en-GB" baseline="0" dirty="0"/>
              <a:t> significantly impact the bottom line. </a:t>
            </a:r>
          </a:p>
          <a:p>
            <a:r>
              <a:rPr lang="en-GB" baseline="0" dirty="0"/>
              <a:t>If there is good communication, workers can be more productive and waste less time. </a:t>
            </a:r>
          </a:p>
          <a:p>
            <a:r>
              <a:rPr lang="en-GB" baseline="0" dirty="0"/>
              <a:t>In a survey, 46% of employees said they often receive confusing or unclear instructions, which wasted an estimate of 40 minutes per day, which is the equivalent of 83 employees in a company of 1000 doing nothing every day.</a:t>
            </a:r>
          </a:p>
          <a:p>
            <a:r>
              <a:rPr lang="en-GB" baseline="0" dirty="0"/>
              <a:t>Improved communication can increase workers’ morale and commitment, resulting in lower turnover and absenteeism and higher productivity.  </a:t>
            </a:r>
          </a:p>
          <a:p>
            <a:r>
              <a:rPr lang="en-GB" baseline="0" dirty="0"/>
              <a:t>Workers are also a valuable source of innovation, since they have day to day experience of production and can spot inefficiencies and suggest solutions and improvements, which is why it’s important to give opportunities for workers to make suggestions and to act on them where appropriate. </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29</a:t>
            </a:fld>
            <a:endParaRPr lang="en-US"/>
          </a:p>
        </p:txBody>
      </p:sp>
    </p:spTree>
    <p:extLst>
      <p:ext uri="{BB962C8B-B14F-4D97-AF65-F5344CB8AC3E}">
        <p14:creationId xmlns:p14="http://schemas.microsoft.com/office/powerpoint/2010/main" val="4229168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time: Allow just 2-5 minutes for discussion in pairs. No time for feedback to whole group.</a:t>
            </a:r>
          </a:p>
          <a:p>
            <a:r>
              <a:rPr lang="en-GB" dirty="0"/>
              <a:t>If</a:t>
            </a:r>
            <a:r>
              <a:rPr lang="en-GB" baseline="0" dirty="0"/>
              <a:t> you only have one hour for the whole training, and you are running short on time (</a:t>
            </a:r>
            <a:r>
              <a:rPr lang="en-GB" baseline="0" dirty="0" err="1"/>
              <a:t>ie</a:t>
            </a:r>
            <a:r>
              <a:rPr lang="en-GB" baseline="0" dirty="0"/>
              <a:t> less than half an hour left at this stage)</a:t>
            </a:r>
          </a:p>
          <a:p>
            <a:r>
              <a:rPr lang="en-GB" baseline="0" dirty="0"/>
              <a:t>You may wish to skip this discussion. If you think you do have time remember to just keep it short. </a:t>
            </a:r>
          </a:p>
          <a:p>
            <a:r>
              <a:rPr lang="en-GB" baseline="0" dirty="0"/>
              <a:t>If you have more than 1 hour for the training, you can allow people 5 minutes discussion and a few minutes for feedback to the group.]</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30</a:t>
            </a:fld>
            <a:endParaRPr lang="en-US"/>
          </a:p>
        </p:txBody>
      </p:sp>
    </p:spTree>
    <p:extLst>
      <p:ext uri="{BB962C8B-B14F-4D97-AF65-F5344CB8AC3E}">
        <p14:creationId xmlns:p14="http://schemas.microsoft.com/office/powerpoint/2010/main" val="3912762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There are lots of different types of workplace communication and cooperation.</a:t>
            </a:r>
            <a:r>
              <a:rPr lang="en-GB" baseline="0" dirty="0"/>
              <a:t> H</a:t>
            </a:r>
            <a:r>
              <a:rPr lang="en-GB" dirty="0"/>
              <a:t>ere are a few that are explained further in the toolkit. </a:t>
            </a:r>
          </a:p>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It is worth</a:t>
            </a:r>
            <a:r>
              <a:rPr lang="en-GB" baseline="0" dirty="0"/>
              <a:t> reviewing as a team when you return, which of these you use already, how well it’s working, whether it could be more effective and what else you could try.</a:t>
            </a:r>
            <a:endParaRPr lang="en-GB" dirty="0"/>
          </a:p>
          <a:p>
            <a:r>
              <a:rPr lang="en-GB" dirty="0"/>
              <a:t>[No need to read out the detail of the content of this slide, no time for discussion as a group on this,</a:t>
            </a:r>
            <a:r>
              <a:rPr lang="en-GB" baseline="0" dirty="0"/>
              <a:t> unless you have more than an hour for the training.]</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31</a:t>
            </a:fld>
            <a:endParaRPr lang="en-US"/>
          </a:p>
        </p:txBody>
      </p:sp>
    </p:spTree>
    <p:extLst>
      <p:ext uri="{BB962C8B-B14F-4D97-AF65-F5344CB8AC3E}">
        <p14:creationId xmlns:p14="http://schemas.microsoft.com/office/powerpoint/2010/main" val="2486135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sz="1498" kern="1200" dirty="0">
                <a:solidFill>
                  <a:schemeClr val="tx1"/>
                </a:solidFill>
                <a:effectLst/>
                <a:latin typeface="+mn-lt"/>
                <a:ea typeface="+mn-ea"/>
                <a:cs typeface="+mn-cs"/>
              </a:rPr>
              <a:t>The Business Toolkit provides suppliers with practical assistance on how to improve productivity, quality and workforce management: outlining why each issue is important to your business, what you need to do in practice and practical tools to support you as you make improvements, including links to various helpful websites and resources. </a:t>
            </a:r>
          </a:p>
          <a:p>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2</a:t>
            </a:fld>
            <a:endParaRPr lang="en-US"/>
          </a:p>
        </p:txBody>
      </p:sp>
    </p:spTree>
    <p:extLst>
      <p:ext uri="{BB962C8B-B14F-4D97-AF65-F5344CB8AC3E}">
        <p14:creationId xmlns:p14="http://schemas.microsoft.com/office/powerpoint/2010/main" val="142052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describe</a:t>
            </a:r>
            <a:r>
              <a:rPr lang="en-GB" baseline="0" dirty="0"/>
              <a:t> in detail, just mention these as resources and tools available in the toolkit]</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32</a:t>
            </a:fld>
            <a:endParaRPr lang="en-US"/>
          </a:p>
        </p:txBody>
      </p:sp>
    </p:spTree>
    <p:extLst>
      <p:ext uri="{BB962C8B-B14F-4D97-AF65-F5344CB8AC3E}">
        <p14:creationId xmlns:p14="http://schemas.microsoft.com/office/powerpoint/2010/main" val="2441379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[Worth emphasising this – it’s the essential baseline of all effective cooperation with the workforce.]</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33</a:t>
            </a:fld>
            <a:endParaRPr lang="en-US"/>
          </a:p>
        </p:txBody>
      </p:sp>
    </p:spTree>
    <p:extLst>
      <p:ext uri="{BB962C8B-B14F-4D97-AF65-F5344CB8AC3E}">
        <p14:creationId xmlns:p14="http://schemas.microsoft.com/office/powerpoint/2010/main" val="1793364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no need to read the expectations word for word, just mention the </a:t>
            </a:r>
            <a:r>
              <a:rPr lang="en-GB" dirty="0" err="1"/>
              <a:t>topline</a:t>
            </a:r>
            <a:r>
              <a:rPr lang="en-GB" dirty="0"/>
              <a:t> elements]</a:t>
            </a:r>
          </a:p>
        </p:txBody>
      </p:sp>
      <p:sp>
        <p:nvSpPr>
          <p:cNvPr id="4" name="Slide Number Placeholder 3"/>
          <p:cNvSpPr>
            <a:spLocks noGrp="1"/>
          </p:cNvSpPr>
          <p:nvPr>
            <p:ph type="sldNum" sz="quarter" idx="5"/>
          </p:nvPr>
        </p:nvSpPr>
        <p:spPr/>
        <p:txBody>
          <a:bodyPr/>
          <a:lstStyle/>
          <a:p>
            <a:fld id="{4250D5B1-3419-F641-A85F-6E3A89E8B082}" type="slidenum">
              <a:rPr lang="en-US" smtClean="0"/>
              <a:t>34</a:t>
            </a:fld>
            <a:endParaRPr lang="en-US"/>
          </a:p>
        </p:txBody>
      </p:sp>
    </p:spTree>
    <p:extLst>
      <p:ext uri="{BB962C8B-B14F-4D97-AF65-F5344CB8AC3E}">
        <p14:creationId xmlns:p14="http://schemas.microsoft.com/office/powerpoint/2010/main" val="2848891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take time to discuss the situation, just note that there</a:t>
            </a:r>
            <a:r>
              <a:rPr lang="en-GB" baseline="0" dirty="0"/>
              <a:t> are situations to think about and discuss in the toolkit]</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35</a:t>
            </a:fld>
            <a:endParaRPr lang="en-US"/>
          </a:p>
        </p:txBody>
      </p:sp>
    </p:spTree>
    <p:extLst>
      <p:ext uri="{BB962C8B-B14F-4D97-AF65-F5344CB8AC3E}">
        <p14:creationId xmlns:p14="http://schemas.microsoft.com/office/powerpoint/2010/main" val="2619012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read every word, just an overview]</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36</a:t>
            </a:fld>
            <a:endParaRPr lang="en-US"/>
          </a:p>
        </p:txBody>
      </p:sp>
    </p:spTree>
    <p:extLst>
      <p:ext uri="{BB962C8B-B14F-4D97-AF65-F5344CB8AC3E}">
        <p14:creationId xmlns:p14="http://schemas.microsoft.com/office/powerpoint/2010/main" val="3502041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read all</a:t>
            </a:r>
            <a:r>
              <a:rPr lang="en-GB" baseline="0" dirty="0"/>
              <a:t> the content, just signposting that there are these tools and resources in the toolkit.]</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37</a:t>
            </a:fld>
            <a:endParaRPr lang="en-US"/>
          </a:p>
        </p:txBody>
      </p:sp>
    </p:spTree>
    <p:extLst>
      <p:ext uri="{BB962C8B-B14F-4D97-AF65-F5344CB8AC3E}">
        <p14:creationId xmlns:p14="http://schemas.microsoft.com/office/powerpoint/2010/main" val="1487936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the sections within this</a:t>
            </a:r>
            <a:r>
              <a:rPr lang="en-GB" baseline="0" dirty="0"/>
              <a:t> chapter, no need to read them all out</a:t>
            </a:r>
          </a:p>
          <a:p>
            <a:r>
              <a:rPr lang="en-GB" baseline="0" dirty="0"/>
              <a:t>Brief description of the business case for good workforce management – just a few sentences.]</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38</a:t>
            </a:fld>
            <a:endParaRPr lang="en-US"/>
          </a:p>
        </p:txBody>
      </p:sp>
    </p:spTree>
    <p:extLst>
      <p:ext uri="{BB962C8B-B14F-4D97-AF65-F5344CB8AC3E}">
        <p14:creationId xmlns:p14="http://schemas.microsoft.com/office/powerpoint/2010/main" val="2984548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Paying decent wages results in increased job satisfaction, worker morale and loyalty, which means reduced turnover and absenteeism and improved productivity and performance. It also improves a business’ reputation and recruitment opportunities. </a:t>
            </a:r>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39</a:t>
            </a:fld>
            <a:endParaRPr lang="en-US"/>
          </a:p>
        </p:txBody>
      </p:sp>
    </p:spTree>
    <p:extLst>
      <p:ext uri="{BB962C8B-B14F-4D97-AF65-F5344CB8AC3E}">
        <p14:creationId xmlns:p14="http://schemas.microsoft.com/office/powerpoint/2010/main" val="2130030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word</a:t>
            </a:r>
            <a:r>
              <a:rPr lang="en-GB" baseline="0" dirty="0"/>
              <a:t> for word, just highlight the </a:t>
            </a:r>
            <a:r>
              <a:rPr lang="en-GB" baseline="0" dirty="0" err="1"/>
              <a:t>topline</a:t>
            </a:r>
            <a:r>
              <a:rPr lang="en-GB" baseline="0" dirty="0"/>
              <a:t> points]</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40</a:t>
            </a:fld>
            <a:endParaRPr lang="en-US"/>
          </a:p>
        </p:txBody>
      </p:sp>
    </p:spTree>
    <p:extLst>
      <p:ext uri="{BB962C8B-B14F-4D97-AF65-F5344CB8AC3E}">
        <p14:creationId xmlns:p14="http://schemas.microsoft.com/office/powerpoint/2010/main" val="2951988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read out or discuss</a:t>
            </a:r>
            <a:r>
              <a:rPr lang="en-GB" baseline="0" dirty="0"/>
              <a:t> in detail, just signpost to toolkit for ‘tough situations’ to be discussed with their team]</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41</a:t>
            </a:fld>
            <a:endParaRPr lang="en-US"/>
          </a:p>
        </p:txBody>
      </p:sp>
    </p:spTree>
    <p:extLst>
      <p:ext uri="{BB962C8B-B14F-4D97-AF65-F5344CB8AC3E}">
        <p14:creationId xmlns:p14="http://schemas.microsoft.com/office/powerpoint/2010/main" val="423039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600" dirty="0"/>
              <a:t>Workers who are safe, respected and content are more efficient and productive</a:t>
            </a:r>
          </a:p>
          <a:p>
            <a:pPr lvl="1"/>
            <a:r>
              <a:rPr lang="en-GB" sz="1600" dirty="0"/>
              <a:t>Poor health and safety, long hours etc all result in costs for the business – lower productivity and higher worker turnover </a:t>
            </a:r>
          </a:p>
          <a:p>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3</a:t>
            </a:fld>
            <a:endParaRPr lang="en-US"/>
          </a:p>
        </p:txBody>
      </p:sp>
    </p:spTree>
    <p:extLst>
      <p:ext uri="{BB962C8B-B14F-4D97-AF65-F5344CB8AC3E}">
        <p14:creationId xmlns:p14="http://schemas.microsoft.com/office/powerpoint/2010/main" val="2770474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need to read out the detail of the content of this slide</a:t>
            </a:r>
          </a:p>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Just focus on mentioning the ‘what do we do if we actually find child labour’ points on the left,</a:t>
            </a:r>
            <a:r>
              <a:rPr lang="en-GB" baseline="0" dirty="0"/>
              <a:t> run through this briefly. </a:t>
            </a:r>
            <a:endParaRPr lang="en-GB" dirty="0"/>
          </a:p>
          <a:p>
            <a:r>
              <a:rPr lang="en-GB" dirty="0"/>
              <a:t>No need to read the text on the right, just mention this as a signpost to the sorts of tips and tools and resources that are available in the toolkit, including how</a:t>
            </a:r>
            <a:r>
              <a:rPr lang="en-GB" baseline="0" dirty="0"/>
              <a:t> to write a child labour policy</a:t>
            </a:r>
            <a:r>
              <a:rPr lang="en-GB" dirty="0"/>
              <a:t>.]</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43</a:t>
            </a:fld>
            <a:endParaRPr lang="en-US"/>
          </a:p>
        </p:txBody>
      </p:sp>
    </p:spTree>
    <p:extLst>
      <p:ext uri="{BB962C8B-B14F-4D97-AF65-F5344CB8AC3E}">
        <p14:creationId xmlns:p14="http://schemas.microsoft.com/office/powerpoint/2010/main" val="2408542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word</a:t>
            </a:r>
            <a:r>
              <a:rPr lang="en-GB" baseline="0" dirty="0"/>
              <a:t> for word, just highlight the </a:t>
            </a:r>
            <a:r>
              <a:rPr lang="en-GB" baseline="0" dirty="0" err="1"/>
              <a:t>topline</a:t>
            </a:r>
            <a:r>
              <a:rPr lang="en-GB" baseline="0" dirty="0"/>
              <a:t> points]</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44</a:t>
            </a:fld>
            <a:endParaRPr lang="en-US"/>
          </a:p>
        </p:txBody>
      </p:sp>
    </p:spTree>
    <p:extLst>
      <p:ext uri="{BB962C8B-B14F-4D97-AF65-F5344CB8AC3E}">
        <p14:creationId xmlns:p14="http://schemas.microsoft.com/office/powerpoint/2010/main" val="2065810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need to read out the detail of the content of this slide</a:t>
            </a:r>
          </a:p>
          <a:p>
            <a:r>
              <a:rPr lang="en-GB" dirty="0"/>
              <a:t>Just mention the main headings as a signpost to the sorts of tips and tools and resources that are available in the toolkit.]</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45</a:t>
            </a:fld>
            <a:endParaRPr lang="en-US"/>
          </a:p>
        </p:txBody>
      </p:sp>
    </p:spTree>
    <p:extLst>
      <p:ext uri="{BB962C8B-B14F-4D97-AF65-F5344CB8AC3E}">
        <p14:creationId xmlns:p14="http://schemas.microsoft.com/office/powerpoint/2010/main" val="166395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word</a:t>
            </a:r>
            <a:r>
              <a:rPr lang="en-GB" baseline="0" dirty="0"/>
              <a:t> for word, just highlight the </a:t>
            </a:r>
            <a:r>
              <a:rPr lang="en-GB" baseline="0" dirty="0" err="1"/>
              <a:t>topline</a:t>
            </a:r>
            <a:r>
              <a:rPr lang="en-GB" baseline="0" dirty="0"/>
              <a:t> points]</a:t>
            </a:r>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46</a:t>
            </a:fld>
            <a:endParaRPr lang="en-US"/>
          </a:p>
        </p:txBody>
      </p:sp>
    </p:spTree>
    <p:extLst>
      <p:ext uri="{BB962C8B-B14F-4D97-AF65-F5344CB8AC3E}">
        <p14:creationId xmlns:p14="http://schemas.microsoft.com/office/powerpoint/2010/main" val="3642312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word</a:t>
            </a:r>
            <a:r>
              <a:rPr lang="en-GB" baseline="0" dirty="0"/>
              <a:t> for word, just highlight the </a:t>
            </a:r>
            <a:r>
              <a:rPr lang="en-GB" baseline="0" dirty="0" err="1"/>
              <a:t>topline</a:t>
            </a:r>
            <a:r>
              <a:rPr lang="en-GB" baseline="0" dirty="0"/>
              <a:t> points]</a:t>
            </a:r>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47</a:t>
            </a:fld>
            <a:endParaRPr lang="en-US"/>
          </a:p>
        </p:txBody>
      </p:sp>
    </p:spTree>
    <p:extLst>
      <p:ext uri="{BB962C8B-B14F-4D97-AF65-F5344CB8AC3E}">
        <p14:creationId xmlns:p14="http://schemas.microsoft.com/office/powerpoint/2010/main" val="3346868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[The level to which</a:t>
            </a:r>
            <a:r>
              <a:rPr lang="en-GB" baseline="0" dirty="0"/>
              <a:t> you talk through this slide depends on the time you have left at this stage]</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48</a:t>
            </a:fld>
            <a:endParaRPr lang="en-US"/>
          </a:p>
        </p:txBody>
      </p:sp>
    </p:spTree>
    <p:extLst>
      <p:ext uri="{BB962C8B-B14F-4D97-AF65-F5344CB8AC3E}">
        <p14:creationId xmlns:p14="http://schemas.microsoft.com/office/powerpoint/2010/main" val="2245218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[Run through</a:t>
            </a:r>
            <a:r>
              <a:rPr lang="en-GB" baseline="0" dirty="0"/>
              <a:t> the three ideas for activities, very briefly.</a:t>
            </a:r>
          </a:p>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The level to which</a:t>
            </a:r>
            <a:r>
              <a:rPr lang="en-GB" baseline="0" dirty="0"/>
              <a:t> you talk through this slide depends on the time you have left at this stage]</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49</a:t>
            </a:fld>
            <a:endParaRPr lang="en-US"/>
          </a:p>
        </p:txBody>
      </p:sp>
    </p:spTree>
    <p:extLst>
      <p:ext uri="{BB962C8B-B14F-4D97-AF65-F5344CB8AC3E}">
        <p14:creationId xmlns:p14="http://schemas.microsoft.com/office/powerpoint/2010/main" val="3966392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need to read out the detail of the content of this slide</a:t>
            </a:r>
          </a:p>
          <a:p>
            <a:r>
              <a:rPr lang="en-GB" dirty="0"/>
              <a:t>Just mention this as a signpost to the sorts of tips and tools and resources that are available in the toolkit.]</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51</a:t>
            </a:fld>
            <a:endParaRPr lang="en-US"/>
          </a:p>
        </p:txBody>
      </p:sp>
    </p:spTree>
    <p:extLst>
      <p:ext uri="{BB962C8B-B14F-4D97-AF65-F5344CB8AC3E}">
        <p14:creationId xmlns:p14="http://schemas.microsoft.com/office/powerpoint/2010/main" val="2759883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big opportunities to reduce business costs by reducing waste, water use and energy use. </a:t>
            </a:r>
          </a:p>
          <a:p>
            <a:r>
              <a:rPr lang="en-GB" dirty="0"/>
              <a:t>PepsiCo saved $80 mill by reducing its</a:t>
            </a:r>
            <a:r>
              <a:rPr lang="en-GB" baseline="0" dirty="0"/>
              <a:t> water usage by 26%, which was part of its wider programme that saved a total of $600mill through reducing water and energy use, packaging and waste. </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52</a:t>
            </a:fld>
            <a:endParaRPr lang="en-US"/>
          </a:p>
        </p:txBody>
      </p:sp>
    </p:spTree>
    <p:extLst>
      <p:ext uri="{BB962C8B-B14F-4D97-AF65-F5344CB8AC3E}">
        <p14:creationId xmlns:p14="http://schemas.microsoft.com/office/powerpoint/2010/main" val="211631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read out every word, just highlight the 3 areas of requirements:</a:t>
            </a:r>
            <a:r>
              <a:rPr lang="en-GB" baseline="0" dirty="0"/>
              <a:t> energy, water and waste – measure and reduce each.]</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53</a:t>
            </a:fld>
            <a:endParaRPr lang="en-US"/>
          </a:p>
        </p:txBody>
      </p:sp>
    </p:spTree>
    <p:extLst>
      <p:ext uri="{BB962C8B-B14F-4D97-AF65-F5344CB8AC3E}">
        <p14:creationId xmlns:p14="http://schemas.microsoft.com/office/powerpoint/2010/main" val="17000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accent1">
                    <a:lumMod val="75000"/>
                  </a:schemeClr>
                </a:solidFill>
              </a:rPr>
              <a:t>[You don’t need to mention all of the stats, in your preparation, read through all of them and</a:t>
            </a:r>
            <a:r>
              <a:rPr lang="en-GB" sz="1400" u="sng" baseline="0" dirty="0">
                <a:solidFill>
                  <a:schemeClr val="accent1">
                    <a:lumMod val="75000"/>
                  </a:schemeClr>
                </a:solidFill>
              </a:rPr>
              <a:t> highlight the key ones you think are most important to mention to this audience.]</a:t>
            </a:r>
            <a:endParaRPr lang="en-GB" sz="1400" u="sng"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accent1">
                    <a:lumMod val="75000"/>
                  </a:schemeClr>
                </a:solidFill>
              </a:rPr>
              <a:t>Health and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accent1">
                    <a:lumMod val="75000"/>
                  </a:schemeClr>
                </a:solidFill>
              </a:rPr>
              <a:t>Health and safety improvements can result in a return on investment (ROI) of $9 saved for every $1 spent.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accent1">
                    <a:lumMod val="75000"/>
                  </a:schemeClr>
                </a:solidFill>
              </a:rPr>
              <a:t>Work-related illness and injury worldwide costs 4% of annual global GDP - $2 trillion. </a:t>
            </a:r>
          </a:p>
          <a:p>
            <a:pPr marL="171450" indent="-171450">
              <a:buFont typeface="Arial" panose="020B0604020202020204" pitchFamily="34" charset="0"/>
              <a:buChar char="•"/>
            </a:pPr>
            <a:r>
              <a:rPr lang="en-GB" b="1" dirty="0">
                <a:solidFill>
                  <a:schemeClr val="accent1">
                    <a:lumMod val="75000"/>
                  </a:schemeClr>
                </a:solidFill>
              </a:rPr>
              <a:t>30.4 million working days are lost </a:t>
            </a:r>
            <a:r>
              <a:rPr lang="en-GB" sz="1400" dirty="0">
                <a:solidFill>
                  <a:schemeClr val="accent1">
                    <a:lumMod val="75000"/>
                  </a:schemeClr>
                </a:solidFill>
              </a:rPr>
              <a:t>due to workplace injury or illness per year, in the UK alone. </a:t>
            </a:r>
          </a:p>
          <a:p>
            <a:endParaRPr lang="en-GB" sz="1400" dirty="0">
              <a:solidFill>
                <a:schemeClr val="accent1">
                  <a:lumMod val="75000"/>
                </a:schemeClr>
              </a:solidFill>
            </a:endParaRPr>
          </a:p>
          <a:p>
            <a:r>
              <a:rPr lang="en-GB" sz="1400" u="sng" dirty="0">
                <a:solidFill>
                  <a:schemeClr val="accent1">
                    <a:lumMod val="75000"/>
                  </a:schemeClr>
                </a:solidFill>
              </a:rPr>
              <a:t>Workforce management </a:t>
            </a:r>
            <a:endParaRPr lang="en-GB" b="1" u="sng" dirty="0">
              <a:solidFill>
                <a:schemeClr val="accent1">
                  <a:lumMod val="75000"/>
                </a:schemeClr>
              </a:solidFill>
            </a:endParaRPr>
          </a:p>
          <a:p>
            <a:pPr marL="171450" indent="-171450">
              <a:buFont typeface="Arial" panose="020B0604020202020204" pitchFamily="34" charset="0"/>
              <a:buChar char="•"/>
            </a:pPr>
            <a:r>
              <a:rPr lang="en-GB" sz="1400" dirty="0">
                <a:solidFill>
                  <a:schemeClr val="accent1">
                    <a:lumMod val="75000"/>
                  </a:schemeClr>
                </a:solidFill>
              </a:rPr>
              <a:t>Businesses with </a:t>
            </a:r>
            <a:r>
              <a:rPr lang="en-GB" b="1" dirty="0">
                <a:solidFill>
                  <a:schemeClr val="accent1">
                    <a:lumMod val="75000"/>
                  </a:schemeClr>
                </a:solidFill>
              </a:rPr>
              <a:t>more effective communication</a:t>
            </a:r>
            <a:r>
              <a:rPr lang="en-GB" sz="1400" dirty="0">
                <a:solidFill>
                  <a:schemeClr val="accent1">
                    <a:lumMod val="75000"/>
                  </a:schemeClr>
                </a:solidFill>
              </a:rPr>
              <a:t> are more than </a:t>
            </a:r>
            <a:r>
              <a:rPr lang="en-GB" sz="2400" b="1" dirty="0">
                <a:solidFill>
                  <a:schemeClr val="accent1">
                    <a:lumMod val="75000"/>
                  </a:schemeClr>
                </a:solidFill>
              </a:rPr>
              <a:t>50% </a:t>
            </a:r>
            <a:r>
              <a:rPr lang="en-GB" b="1" dirty="0">
                <a:solidFill>
                  <a:schemeClr val="accent1">
                    <a:lumMod val="75000"/>
                  </a:schemeClr>
                </a:solidFill>
              </a:rPr>
              <a:t>more likely </a:t>
            </a:r>
            <a:r>
              <a:rPr lang="en-GB" sz="1400" dirty="0">
                <a:solidFill>
                  <a:schemeClr val="accent1">
                    <a:lumMod val="75000"/>
                  </a:schemeClr>
                </a:solidFill>
              </a:rPr>
              <a:t>to have </a:t>
            </a:r>
            <a:r>
              <a:rPr lang="en-GB" sz="1400" b="1" dirty="0">
                <a:solidFill>
                  <a:schemeClr val="accent1">
                    <a:lumMod val="75000"/>
                  </a:schemeClr>
                </a:solidFill>
              </a:rPr>
              <a:t>employee turnover levels below average</a:t>
            </a:r>
          </a:p>
          <a:p>
            <a:pPr marL="171450" indent="-171450">
              <a:buFont typeface="Arial" panose="020B0604020202020204" pitchFamily="34" charset="0"/>
              <a:buChar char="•"/>
            </a:pPr>
            <a:r>
              <a:rPr lang="en-GB" sz="1400" b="1" dirty="0">
                <a:solidFill>
                  <a:schemeClr val="accent1">
                    <a:lumMod val="75000"/>
                  </a:schemeClr>
                </a:solidFill>
              </a:rPr>
              <a:t>The cost of employee turnover</a:t>
            </a:r>
            <a:r>
              <a:rPr lang="en-GB" sz="1400" b="1" baseline="0" dirty="0">
                <a:solidFill>
                  <a:schemeClr val="accent1">
                    <a:lumMod val="75000"/>
                  </a:schemeClr>
                </a:solidFill>
              </a:rPr>
              <a:t> is high, </a:t>
            </a:r>
            <a:r>
              <a:rPr lang="en-GB" sz="1400" b="0" baseline="0" dirty="0">
                <a:solidFill>
                  <a:schemeClr val="accent1">
                    <a:lumMod val="75000"/>
                  </a:schemeClr>
                </a:solidFill>
              </a:rPr>
              <a:t>the cost to replace each person that leaves can be equal to 30%-150% of that workers’ annual salary (for entry and mid-level employees). </a:t>
            </a:r>
          </a:p>
          <a:p>
            <a:pPr marL="171450" indent="-171450">
              <a:buFont typeface="Arial" panose="020B0604020202020204" pitchFamily="34" charset="0"/>
              <a:buChar char="•"/>
            </a:pPr>
            <a:r>
              <a:rPr lang="en-GB" sz="1400" b="0" baseline="0" dirty="0">
                <a:solidFill>
                  <a:schemeClr val="accent1">
                    <a:lumMod val="75000"/>
                  </a:schemeClr>
                </a:solidFill>
              </a:rPr>
              <a:t>In a survey, 69% of employees said that they would work harder if they were better appreciated and recognised. </a:t>
            </a:r>
          </a:p>
          <a:p>
            <a:endParaRPr lang="en-GB" sz="1400" b="0" baseline="0" dirty="0">
              <a:solidFill>
                <a:schemeClr val="accent1">
                  <a:lumMod val="75000"/>
                </a:schemeClr>
              </a:solidFill>
            </a:endParaRPr>
          </a:p>
          <a:p>
            <a:r>
              <a:rPr lang="en-GB" sz="1400" b="0" u="sng" baseline="0" dirty="0">
                <a:solidFill>
                  <a:schemeClr val="accent1">
                    <a:lumMod val="75000"/>
                  </a:schemeClr>
                </a:solidFill>
              </a:rPr>
              <a:t>Hours</a:t>
            </a:r>
          </a:p>
          <a:p>
            <a:pPr marL="171450" indent="-171450">
              <a:buFont typeface="Arial" panose="020B0604020202020204" pitchFamily="34" charset="0"/>
              <a:buChar char="•"/>
            </a:pPr>
            <a:r>
              <a:rPr lang="en-GB" sz="1400" b="0" baseline="0" dirty="0">
                <a:solidFill>
                  <a:schemeClr val="accent1">
                    <a:lumMod val="75000"/>
                  </a:schemeClr>
                </a:solidFill>
              </a:rPr>
              <a:t>For each hour people work above 50 hours per week there is a sharp reduction in productivity.</a:t>
            </a:r>
          </a:p>
          <a:p>
            <a:pPr marL="171450" indent="-171450">
              <a:buFont typeface="Arial" panose="020B0604020202020204" pitchFamily="34" charset="0"/>
              <a:buChar char="•"/>
            </a:pPr>
            <a:r>
              <a:rPr lang="en-GB" sz="1400" b="0" baseline="0" dirty="0">
                <a:solidFill>
                  <a:schemeClr val="accent1">
                    <a:lumMod val="75000"/>
                  </a:schemeClr>
                </a:solidFill>
              </a:rPr>
              <a:t>Also, working more than 50 hours a week is associated with a 61% higher injury rate. </a:t>
            </a:r>
            <a:endParaRPr lang="en-GB" sz="1400" b="0" dirty="0">
              <a:solidFill>
                <a:schemeClr val="accent1">
                  <a:lumMod val="75000"/>
                </a:schemeClr>
              </a:solidFill>
            </a:endParaRPr>
          </a:p>
          <a:p>
            <a:endParaRPr lang="en-GB" sz="1400" b="0" u="sng" dirty="0">
              <a:solidFill>
                <a:schemeClr val="accent1">
                  <a:lumMod val="75000"/>
                </a:schemeClr>
              </a:solidFill>
            </a:endParaRPr>
          </a:p>
          <a:p>
            <a:r>
              <a:rPr lang="en-GB" sz="1400" b="0" u="sng" dirty="0">
                <a:solidFill>
                  <a:schemeClr val="accent1">
                    <a:lumMod val="75000"/>
                  </a:schemeClr>
                </a:solidFill>
              </a:rPr>
              <a:t>Environment</a:t>
            </a:r>
            <a:r>
              <a:rPr lang="en-GB" sz="1400" b="0" u="sng" baseline="0" dirty="0">
                <a:solidFill>
                  <a:schemeClr val="accent1">
                    <a:lumMod val="75000"/>
                  </a:schemeClr>
                </a:solidFill>
              </a:rPr>
              <a:t> </a:t>
            </a:r>
          </a:p>
          <a:p>
            <a:pPr marL="171450" indent="-171450">
              <a:buFont typeface="Arial" panose="020B0604020202020204" pitchFamily="34" charset="0"/>
              <a:buChar char="•"/>
            </a:pPr>
            <a:r>
              <a:rPr lang="en-GB" sz="1400" b="1" dirty="0">
                <a:solidFill>
                  <a:srgbClr val="CCCC00"/>
                </a:solidFill>
              </a:rPr>
              <a:t>Cost savings : </a:t>
            </a:r>
            <a:r>
              <a:rPr lang="en-GB" sz="1400" dirty="0">
                <a:solidFill>
                  <a:schemeClr val="accent1">
                    <a:lumMod val="75000"/>
                  </a:schemeClr>
                </a:solidFill>
              </a:rPr>
              <a:t>A 20% cut in energy usage represents the same bottom line benefit as a 5% increase in sales.</a:t>
            </a:r>
          </a:p>
          <a:p>
            <a:pPr marL="171450" indent="-171450">
              <a:buFont typeface="Arial" panose="020B0604020202020204" pitchFamily="34" charset="0"/>
              <a:buChar char="•"/>
            </a:pPr>
            <a:r>
              <a:rPr lang="en-GB" sz="1400" dirty="0">
                <a:solidFill>
                  <a:schemeClr val="accent1">
                    <a:lumMod val="75000"/>
                  </a:schemeClr>
                </a:solidFill>
              </a:rPr>
              <a:t>PepsiCo </a:t>
            </a:r>
            <a:r>
              <a:rPr lang="en-GB" sz="2400" b="1" dirty="0">
                <a:solidFill>
                  <a:srgbClr val="FF0000"/>
                </a:solidFill>
              </a:rPr>
              <a:t>saved $80million </a:t>
            </a:r>
            <a:r>
              <a:rPr lang="en-GB" sz="2400" b="0" dirty="0">
                <a:solidFill>
                  <a:srgbClr val="FF0000"/>
                </a:solidFill>
              </a:rPr>
              <a:t>simply </a:t>
            </a:r>
            <a:r>
              <a:rPr lang="en-GB" sz="1400" dirty="0">
                <a:solidFill>
                  <a:schemeClr val="accent1">
                    <a:lumMod val="75000"/>
                  </a:schemeClr>
                </a:solidFill>
              </a:rPr>
              <a:t>by </a:t>
            </a:r>
            <a:r>
              <a:rPr lang="en-GB" sz="1400" b="1" dirty="0">
                <a:solidFill>
                  <a:schemeClr val="accent1">
                    <a:lumMod val="75000"/>
                  </a:schemeClr>
                </a:solidFill>
              </a:rPr>
              <a:t>reducing its water usage by 26%. </a:t>
            </a:r>
            <a:r>
              <a:rPr lang="en-GB" sz="1400" dirty="0">
                <a:solidFill>
                  <a:schemeClr val="accent1">
                    <a:lumMod val="75000"/>
                  </a:schemeClr>
                </a:solidFill>
              </a:rPr>
              <a:t>This was part of the overall cost savings of</a:t>
            </a:r>
            <a:r>
              <a:rPr lang="en-GB" sz="2000" b="1" dirty="0">
                <a:solidFill>
                  <a:schemeClr val="accent1">
                    <a:lumMod val="75000"/>
                  </a:schemeClr>
                </a:solidFill>
              </a:rPr>
              <a:t> $600million </a:t>
            </a:r>
            <a:r>
              <a:rPr lang="en-GB" sz="1400" dirty="0">
                <a:solidFill>
                  <a:schemeClr val="accent1">
                    <a:lumMod val="75000"/>
                  </a:schemeClr>
                </a:solidFill>
              </a:rPr>
              <a:t>through its broader sustainability program, including energy, packaging and waste reduction. </a:t>
            </a:r>
            <a:endParaRPr lang="en-GB" sz="900" dirty="0">
              <a:solidFill>
                <a:schemeClr val="accent1">
                  <a:lumMod val="75000"/>
                </a:schemeClr>
              </a:solidFill>
            </a:endParaRPr>
          </a:p>
          <a:p>
            <a:r>
              <a:rPr lang="en-GB" i="1" dirty="0"/>
              <a:t>[NB: If people ask</a:t>
            </a:r>
            <a:r>
              <a:rPr lang="en-GB" i="1" baseline="0" dirty="0"/>
              <a:t> for r</a:t>
            </a:r>
            <a:r>
              <a:rPr lang="en-GB" i="1" dirty="0"/>
              <a:t>eferences, full references</a:t>
            </a:r>
            <a:r>
              <a:rPr lang="en-GB" i="1" baseline="0" dirty="0"/>
              <a:t> are given in the toolkit]</a:t>
            </a:r>
            <a:r>
              <a:rPr lang="en-GB" baseline="0" dirty="0"/>
              <a:t> </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4</a:t>
            </a:fld>
            <a:endParaRPr lang="en-US"/>
          </a:p>
        </p:txBody>
      </p:sp>
    </p:spTree>
    <p:extLst>
      <p:ext uri="{BB962C8B-B14F-4D97-AF65-F5344CB8AC3E}">
        <p14:creationId xmlns:p14="http://schemas.microsoft.com/office/powerpoint/2010/main" val="2673817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There are detailed tools</a:t>
            </a:r>
            <a:r>
              <a:rPr lang="en-GB" baseline="0" dirty="0"/>
              <a:t> and tips for increasing energy efficiency in the toolkit, including… </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54</a:t>
            </a:fld>
            <a:endParaRPr lang="en-US"/>
          </a:p>
        </p:txBody>
      </p:sp>
    </p:spTree>
    <p:extLst>
      <p:ext uri="{BB962C8B-B14F-4D97-AF65-F5344CB8AC3E}">
        <p14:creationId xmlns:p14="http://schemas.microsoft.com/office/powerpoint/2010/main" val="2340492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word</a:t>
            </a:r>
            <a:r>
              <a:rPr lang="en-GB" baseline="0" dirty="0"/>
              <a:t> for word, just highlight the </a:t>
            </a:r>
            <a:r>
              <a:rPr lang="en-GB" baseline="0" dirty="0" err="1"/>
              <a:t>topline</a:t>
            </a:r>
            <a:r>
              <a:rPr lang="en-GB" baseline="0" dirty="0"/>
              <a:t> points]</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57</a:t>
            </a:fld>
            <a:endParaRPr lang="en-US"/>
          </a:p>
        </p:txBody>
      </p:sp>
    </p:spTree>
    <p:extLst>
      <p:ext uri="{BB962C8B-B14F-4D97-AF65-F5344CB8AC3E}">
        <p14:creationId xmlns:p14="http://schemas.microsoft.com/office/powerpoint/2010/main" val="2395382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[again no need to read word</a:t>
            </a:r>
            <a:r>
              <a:rPr lang="en-GB" baseline="0" dirty="0"/>
              <a:t> for word, just highlight the </a:t>
            </a:r>
            <a:r>
              <a:rPr lang="en-GB" baseline="0" dirty="0" err="1"/>
              <a:t>topline</a:t>
            </a:r>
            <a:r>
              <a:rPr lang="en-GB" baseline="0" dirty="0"/>
              <a:t> points]</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58</a:t>
            </a:fld>
            <a:endParaRPr lang="en-US"/>
          </a:p>
        </p:txBody>
      </p:sp>
    </p:spTree>
    <p:extLst>
      <p:ext uri="{BB962C8B-B14F-4D97-AF65-F5344CB8AC3E}">
        <p14:creationId xmlns:p14="http://schemas.microsoft.com/office/powerpoint/2010/main" val="95676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need to read out the detail of the content of this slide</a:t>
            </a:r>
          </a:p>
          <a:p>
            <a:r>
              <a:rPr lang="en-GB" dirty="0"/>
              <a:t>Just mention this as a signpost to the sorts of tips and tools and resources that are available in the toolkit.]</a:t>
            </a:r>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59</a:t>
            </a:fld>
            <a:endParaRPr lang="en-US"/>
          </a:p>
        </p:txBody>
      </p:sp>
    </p:spTree>
    <p:extLst>
      <p:ext uri="{BB962C8B-B14F-4D97-AF65-F5344CB8AC3E}">
        <p14:creationId xmlns:p14="http://schemas.microsoft.com/office/powerpoint/2010/main" val="1068768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If land rights issues aren’t handled</a:t>
            </a:r>
            <a:r>
              <a:rPr lang="en-GB" baseline="0" dirty="0"/>
              <a:t> adequately and appropriately, it can result in significant costs for a business including court cases, adverse media attention and production delays.</a:t>
            </a:r>
            <a:endParaRPr lang="en-GB"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60</a:t>
            </a:fld>
            <a:endParaRPr lang="en-US"/>
          </a:p>
        </p:txBody>
      </p:sp>
    </p:spTree>
    <p:extLst>
      <p:ext uri="{BB962C8B-B14F-4D97-AF65-F5344CB8AC3E}">
        <p14:creationId xmlns:p14="http://schemas.microsoft.com/office/powerpoint/2010/main" val="3836774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read the content</a:t>
            </a:r>
            <a:r>
              <a:rPr lang="en-GB" baseline="0" dirty="0"/>
              <a:t> in detail but signpost the fact that there are tools, steps to take and advice in the toolkit. This section will be more relevant to some companies and regions than others]</a:t>
            </a:r>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61</a:t>
            </a:fld>
            <a:endParaRPr lang="en-US"/>
          </a:p>
        </p:txBody>
      </p:sp>
    </p:spTree>
    <p:extLst>
      <p:ext uri="{BB962C8B-B14F-4D97-AF65-F5344CB8AC3E}">
        <p14:creationId xmlns:p14="http://schemas.microsoft.com/office/powerpoint/2010/main" val="4280854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[No need to read the content</a:t>
            </a:r>
            <a:r>
              <a:rPr lang="en-GB" baseline="0" dirty="0"/>
              <a:t> in detail but signpost the fact that there are tools, steps to take and advice in the toolkit. This section will be more relevant to some companies and regions than others]</a:t>
            </a:r>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62</a:t>
            </a:fld>
            <a:endParaRPr lang="en-US"/>
          </a:p>
        </p:txBody>
      </p:sp>
    </p:spTree>
    <p:extLst>
      <p:ext uri="{BB962C8B-B14F-4D97-AF65-F5344CB8AC3E}">
        <p14:creationId xmlns:p14="http://schemas.microsoft.com/office/powerpoint/2010/main" val="3448255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[Ask for feedback on these questions from the whole group, if there is time.] </a:t>
            </a:r>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63</a:t>
            </a:fld>
            <a:endParaRPr lang="en-US"/>
          </a:p>
        </p:txBody>
      </p:sp>
    </p:spTree>
    <p:extLst>
      <p:ext uri="{BB962C8B-B14F-4D97-AF65-F5344CB8AC3E}">
        <p14:creationId xmlns:p14="http://schemas.microsoft.com/office/powerpoint/2010/main" val="70108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is one of the ways you can make the toolkit really practical and useful to your specific facility/factory. </a:t>
            </a:r>
          </a:p>
          <a:p>
            <a:r>
              <a:rPr lang="en-GB" baseline="0" dirty="0"/>
              <a:t>You can work together with your colleagues and teams to work through the checklists, seeing where things are already in place and where they are not – and also where they are only partially in place and still need work. This will help you to focus your actions/improvements. </a:t>
            </a:r>
          </a:p>
          <a:p>
            <a:endParaRPr lang="en-US" dirty="0"/>
          </a:p>
          <a:p>
            <a:pPr marL="0" marR="0" lvl="0" indent="0" algn="l" defTabSz="1141171" rtl="0" eaLnBrk="1" fontAlgn="auto" latinLnBrk="0" hangingPunct="1">
              <a:lnSpc>
                <a:spcPct val="100000"/>
              </a:lnSpc>
              <a:spcBef>
                <a:spcPts val="0"/>
              </a:spcBef>
              <a:spcAft>
                <a:spcPts val="0"/>
              </a:spcAft>
              <a:buClrTx/>
              <a:buSzTx/>
              <a:buFontTx/>
              <a:buNone/>
              <a:tabLst/>
              <a:defRPr/>
            </a:pPr>
            <a:r>
              <a:rPr lang="en-GB" dirty="0"/>
              <a:t>Once you’ve completed the checklists as a team, you can then use the action plan templates that</a:t>
            </a:r>
            <a:r>
              <a:rPr lang="en-GB" baseline="0" dirty="0"/>
              <a:t> are provided at the back of the toolkit to keep track of progress on actions for each topic, working in partnership with your team and those responsible for each action. This helps you to ensure that improvements and actions are seen through and completed. </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6</a:t>
            </a:fld>
            <a:endParaRPr lang="en-US"/>
          </a:p>
        </p:txBody>
      </p:sp>
    </p:spTree>
    <p:extLst>
      <p:ext uri="{BB962C8B-B14F-4D97-AF65-F5344CB8AC3E}">
        <p14:creationId xmlns:p14="http://schemas.microsoft.com/office/powerpoint/2010/main" val="141868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only have 2-3 minutes to ask this question – not for discussion in groups, just for people to call out their thoughts.</a:t>
            </a:r>
            <a:r>
              <a:rPr lang="en-GB" baseline="0" dirty="0"/>
              <a:t> </a:t>
            </a:r>
          </a:p>
          <a:p>
            <a:r>
              <a:rPr lang="en-GB" baseline="0" dirty="0"/>
              <a:t>Don’t let the discussion run on for long, unless you have more than an hour for the total training session, in which case you could take a little longer on it. </a:t>
            </a:r>
          </a:p>
          <a:p>
            <a:r>
              <a:rPr lang="en-GB" baseline="0" dirty="0"/>
              <a:t>Their response will also help you to know which slides you can take slightly longer on and which slides you can go through more quickly (for example some countries may not need much mention of Land rights, other countries may need more mention of regular employment or discrimination). </a:t>
            </a:r>
          </a:p>
          <a:p>
            <a:r>
              <a:rPr lang="en-GB" baseline="0" dirty="0"/>
              <a:t>In your own preparation for the session, it would be good to have an idea in your own mind of what you think are the 3-4 issues of highest importance are in the country. </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7</a:t>
            </a:fld>
            <a:endParaRPr lang="en-US"/>
          </a:p>
        </p:txBody>
      </p:sp>
    </p:spTree>
    <p:extLst>
      <p:ext uri="{BB962C8B-B14F-4D97-AF65-F5344CB8AC3E}">
        <p14:creationId xmlns:p14="http://schemas.microsoft.com/office/powerpoint/2010/main" val="200181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chapter is split into</a:t>
            </a:r>
            <a:r>
              <a:rPr lang="en-GB" dirty="0"/>
              <a:t> three key stages: Review,</a:t>
            </a:r>
            <a:r>
              <a:rPr lang="en-GB" baseline="0" dirty="0"/>
              <a:t> Analyse and Improve. </a:t>
            </a:r>
          </a:p>
          <a:p>
            <a:r>
              <a:rPr lang="en-GB" b="1" baseline="0" dirty="0"/>
              <a:t>Review</a:t>
            </a:r>
            <a:r>
              <a:rPr lang="en-GB" baseline="0" dirty="0"/>
              <a:t> includes – checklists to identify areas for improvement, drawing a process flow diagram and improving metrics and data collection</a:t>
            </a:r>
          </a:p>
          <a:p>
            <a:r>
              <a:rPr lang="en-GB" baseline="0" dirty="0"/>
              <a:t>This gives an understanding of the existing issues, their extent and where they are occurring. </a:t>
            </a:r>
          </a:p>
          <a:p>
            <a:endParaRPr lang="en-US" dirty="0"/>
          </a:p>
        </p:txBody>
      </p:sp>
      <p:sp>
        <p:nvSpPr>
          <p:cNvPr id="4" name="Slide Number Placeholder 3"/>
          <p:cNvSpPr>
            <a:spLocks noGrp="1"/>
          </p:cNvSpPr>
          <p:nvPr>
            <p:ph type="sldNum" sz="quarter" idx="5"/>
          </p:nvPr>
        </p:nvSpPr>
        <p:spPr/>
        <p:txBody>
          <a:bodyPr/>
          <a:lstStyle/>
          <a:p>
            <a:fld id="{4250D5B1-3419-F641-A85F-6E3A89E8B082}" type="slidenum">
              <a:rPr lang="en-US" smtClean="0"/>
              <a:t>9</a:t>
            </a:fld>
            <a:endParaRPr lang="en-US"/>
          </a:p>
        </p:txBody>
      </p:sp>
    </p:spTree>
    <p:extLst>
      <p:ext uri="{BB962C8B-B14F-4D97-AF65-F5344CB8AC3E}">
        <p14:creationId xmlns:p14="http://schemas.microsoft.com/office/powerpoint/2010/main" val="313952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The second step is Analyse. </a:t>
            </a:r>
          </a:p>
          <a:p>
            <a:r>
              <a:rPr lang="en-GB" b="1" baseline="0" dirty="0"/>
              <a:t>Analyse</a:t>
            </a:r>
            <a:r>
              <a:rPr lang="en-GB" baseline="0" dirty="0"/>
              <a:t> includes prioritising where to start and understanding the root causes of the issues </a:t>
            </a:r>
            <a:r>
              <a:rPr lang="en-GB" baseline="0" dirty="0" err="1"/>
              <a:t>ie</a:t>
            </a:r>
            <a:r>
              <a:rPr lang="en-GB" baseline="0" dirty="0"/>
              <a:t> why the problems are occurring</a:t>
            </a:r>
          </a:p>
          <a:p>
            <a:endParaRPr lang="en-GB" dirty="0"/>
          </a:p>
        </p:txBody>
      </p:sp>
      <p:sp>
        <p:nvSpPr>
          <p:cNvPr id="4" name="Slide Number Placeholder 3"/>
          <p:cNvSpPr>
            <a:spLocks noGrp="1"/>
          </p:cNvSpPr>
          <p:nvPr>
            <p:ph type="sldNum" sz="quarter" idx="5"/>
          </p:nvPr>
        </p:nvSpPr>
        <p:spPr/>
        <p:txBody>
          <a:bodyPr/>
          <a:lstStyle/>
          <a:p>
            <a:fld id="{4250D5B1-3419-F641-A85F-6E3A89E8B082}" type="slidenum">
              <a:rPr lang="en-US" smtClean="0"/>
              <a:t>10</a:t>
            </a:fld>
            <a:endParaRPr lang="en-US"/>
          </a:p>
        </p:txBody>
      </p:sp>
    </p:spTree>
    <p:extLst>
      <p:ext uri="{BB962C8B-B14F-4D97-AF65-F5344CB8AC3E}">
        <p14:creationId xmlns:p14="http://schemas.microsoft.com/office/powerpoint/2010/main" val="51945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96484"/>
            <a:ext cx="10972800" cy="3183467"/>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802718"/>
            <a:ext cx="10972800" cy="2207683"/>
          </a:xfrm>
        </p:spPr>
        <p:txBody>
          <a:bodyPr/>
          <a:lstStyle>
            <a:lvl1pPr marL="0" indent="0" algn="ctr">
              <a:buNone/>
              <a:defRPr sz="2880"/>
            </a:lvl1pPr>
            <a:lvl2pPr marL="548635" indent="0" algn="ctr">
              <a:buNone/>
              <a:defRPr sz="2400"/>
            </a:lvl2pPr>
            <a:lvl3pPr marL="1097269" indent="0" algn="ctr">
              <a:buNone/>
              <a:defRPr sz="2160"/>
            </a:lvl3pPr>
            <a:lvl4pPr marL="1645904" indent="0" algn="ctr">
              <a:buNone/>
              <a:defRPr sz="1920"/>
            </a:lvl4pPr>
            <a:lvl5pPr marL="2194538" indent="0" algn="ctr">
              <a:buNone/>
              <a:defRPr sz="1920"/>
            </a:lvl5pPr>
            <a:lvl6pPr marL="2743173" indent="0" algn="ctr">
              <a:buNone/>
              <a:defRPr sz="1920"/>
            </a:lvl6pPr>
            <a:lvl7pPr marL="3291807" indent="0" algn="ctr">
              <a:buNone/>
              <a:defRPr sz="1920"/>
            </a:lvl7pPr>
            <a:lvl8pPr marL="3840441" indent="0" algn="ctr">
              <a:buNone/>
              <a:defRPr sz="1920"/>
            </a:lvl8pPr>
            <a:lvl9pPr marL="4389076"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8F2234-FCDF-C84D-AA11-E8AEAD394820}" type="datetime1">
              <a:rPr lang="en-ZA" smtClean="0"/>
              <a:t>2019/05/09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285927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39A645-1BC2-8147-A512-AB7464C6542D}" type="datetime1">
              <a:rPr lang="en-ZA" smtClean="0"/>
              <a:t>2019/05/09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75666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86836"/>
            <a:ext cx="315468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86836"/>
            <a:ext cx="928116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FEA0-4D16-6B46-973D-BC1134091EF6}" type="datetime1">
              <a:rPr lang="en-ZA" smtClean="0"/>
              <a:t>2019/05/09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2271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953A75-80B1-6E4B-9015-4D4B8BF57A78}" type="datetime1">
              <a:rPr lang="en-ZA" smtClean="0"/>
              <a:t>2019/05/09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274835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279654"/>
            <a:ext cx="12618720" cy="3803649"/>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6119287"/>
            <a:ext cx="12618720" cy="2000249"/>
          </a:xfrm>
        </p:spPr>
        <p:txBody>
          <a:bodyPr/>
          <a:lstStyle>
            <a:lvl1pPr marL="0" indent="0">
              <a:buNone/>
              <a:defRPr sz="2880">
                <a:solidFill>
                  <a:schemeClr val="tx1">
                    <a:tint val="75000"/>
                  </a:schemeClr>
                </a:solidFill>
              </a:defRPr>
            </a:lvl1pPr>
            <a:lvl2pPr marL="548635" indent="0">
              <a:buNone/>
              <a:defRPr sz="2400">
                <a:solidFill>
                  <a:schemeClr val="tx1">
                    <a:tint val="75000"/>
                  </a:schemeClr>
                </a:solidFill>
              </a:defRPr>
            </a:lvl2pPr>
            <a:lvl3pPr marL="1097269" indent="0">
              <a:buNone/>
              <a:defRPr sz="2160">
                <a:solidFill>
                  <a:schemeClr val="tx1">
                    <a:tint val="75000"/>
                  </a:schemeClr>
                </a:solidFill>
              </a:defRPr>
            </a:lvl3pPr>
            <a:lvl4pPr marL="1645904" indent="0">
              <a:buNone/>
              <a:defRPr sz="1920">
                <a:solidFill>
                  <a:schemeClr val="tx1">
                    <a:tint val="75000"/>
                  </a:schemeClr>
                </a:solidFill>
              </a:defRPr>
            </a:lvl4pPr>
            <a:lvl5pPr marL="2194538" indent="0">
              <a:buNone/>
              <a:defRPr sz="1920">
                <a:solidFill>
                  <a:schemeClr val="tx1">
                    <a:tint val="75000"/>
                  </a:schemeClr>
                </a:solidFill>
              </a:defRPr>
            </a:lvl5pPr>
            <a:lvl6pPr marL="2743173" indent="0">
              <a:buNone/>
              <a:defRPr sz="1920">
                <a:solidFill>
                  <a:schemeClr val="tx1">
                    <a:tint val="75000"/>
                  </a:schemeClr>
                </a:solidFill>
              </a:defRPr>
            </a:lvl6pPr>
            <a:lvl7pPr marL="3291807" indent="0">
              <a:buNone/>
              <a:defRPr sz="1920">
                <a:solidFill>
                  <a:schemeClr val="tx1">
                    <a:tint val="75000"/>
                  </a:schemeClr>
                </a:solidFill>
              </a:defRPr>
            </a:lvl7pPr>
            <a:lvl8pPr marL="3840441" indent="0">
              <a:buNone/>
              <a:defRPr sz="1920">
                <a:solidFill>
                  <a:schemeClr val="tx1">
                    <a:tint val="75000"/>
                  </a:schemeClr>
                </a:solidFill>
              </a:defRPr>
            </a:lvl8pPr>
            <a:lvl9pPr marL="4389076"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359B29-ACE3-C44E-9307-3EEF7133D70B}" type="datetime1">
              <a:rPr lang="en-ZA" smtClean="0"/>
              <a:t>2019/05/09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206810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F5CF25-2EB4-9342-B8D5-56C76B3E023B}" type="datetime1">
              <a:rPr lang="en-ZA" smtClean="0"/>
              <a:t>2019/05/09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137310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6836"/>
            <a:ext cx="1261872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7" y="2241553"/>
            <a:ext cx="6189344" cy="1098549"/>
          </a:xfrm>
        </p:spPr>
        <p:txBody>
          <a:bodyPr anchor="b"/>
          <a:lstStyle>
            <a:lvl1pPr marL="0" indent="0">
              <a:buNone/>
              <a:defRPr sz="2880" b="1"/>
            </a:lvl1pPr>
            <a:lvl2pPr marL="548635" indent="0">
              <a:buNone/>
              <a:defRPr sz="2400" b="1"/>
            </a:lvl2pPr>
            <a:lvl3pPr marL="1097269" indent="0">
              <a:buNone/>
              <a:defRPr sz="2160" b="1"/>
            </a:lvl3pPr>
            <a:lvl4pPr marL="1645904" indent="0">
              <a:buNone/>
              <a:defRPr sz="1920" b="1"/>
            </a:lvl4pPr>
            <a:lvl5pPr marL="2194538" indent="0">
              <a:buNone/>
              <a:defRPr sz="1920" b="1"/>
            </a:lvl5pPr>
            <a:lvl6pPr marL="2743173" indent="0">
              <a:buNone/>
              <a:defRPr sz="1920" b="1"/>
            </a:lvl6pPr>
            <a:lvl7pPr marL="3291807" indent="0">
              <a:buNone/>
              <a:defRPr sz="1920" b="1"/>
            </a:lvl7pPr>
            <a:lvl8pPr marL="3840441" indent="0">
              <a:buNone/>
              <a:defRPr sz="1920" b="1"/>
            </a:lvl8pPr>
            <a:lvl9pPr marL="4389076"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7" y="3340100"/>
            <a:ext cx="6189344"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241553"/>
            <a:ext cx="6219826" cy="1098549"/>
          </a:xfrm>
        </p:spPr>
        <p:txBody>
          <a:bodyPr anchor="b"/>
          <a:lstStyle>
            <a:lvl1pPr marL="0" indent="0">
              <a:buNone/>
              <a:defRPr sz="2880" b="1"/>
            </a:lvl1pPr>
            <a:lvl2pPr marL="548635" indent="0">
              <a:buNone/>
              <a:defRPr sz="2400" b="1"/>
            </a:lvl2pPr>
            <a:lvl3pPr marL="1097269" indent="0">
              <a:buNone/>
              <a:defRPr sz="2160" b="1"/>
            </a:lvl3pPr>
            <a:lvl4pPr marL="1645904" indent="0">
              <a:buNone/>
              <a:defRPr sz="1920" b="1"/>
            </a:lvl4pPr>
            <a:lvl5pPr marL="2194538" indent="0">
              <a:buNone/>
              <a:defRPr sz="1920" b="1"/>
            </a:lvl5pPr>
            <a:lvl6pPr marL="2743173" indent="0">
              <a:buNone/>
              <a:defRPr sz="1920" b="1"/>
            </a:lvl6pPr>
            <a:lvl7pPr marL="3291807" indent="0">
              <a:buNone/>
              <a:defRPr sz="1920" b="1"/>
            </a:lvl7pPr>
            <a:lvl8pPr marL="3840441" indent="0">
              <a:buNone/>
              <a:defRPr sz="1920" b="1"/>
            </a:lvl8pPr>
            <a:lvl9pPr marL="4389076"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340100"/>
            <a:ext cx="6219826"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2F2F5E-7295-A14F-BE2C-8C44F0B4C38F}" type="datetime1">
              <a:rPr lang="en-ZA" smtClean="0"/>
              <a:t>2019/05/09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356384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05D4B5-A42A-5D40-A4E6-4918F9334E1C}" type="datetime1">
              <a:rPr lang="en-ZA" smtClean="0"/>
              <a:t>2019/05/09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238022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867FA-17AF-C44F-8E9F-0A15125E87A9}" type="datetime1">
              <a:rPr lang="en-ZA" smtClean="0"/>
              <a:t>2019/05/09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305849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316569"/>
            <a:ext cx="7406640" cy="649816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743202"/>
            <a:ext cx="4718684" cy="5082117"/>
          </a:xfrm>
        </p:spPr>
        <p:txBody>
          <a:bodyPr/>
          <a:lstStyle>
            <a:lvl1pPr marL="0" indent="0">
              <a:buNone/>
              <a:defRPr sz="1920"/>
            </a:lvl1pPr>
            <a:lvl2pPr marL="548635" indent="0">
              <a:buNone/>
              <a:defRPr sz="1680"/>
            </a:lvl2pPr>
            <a:lvl3pPr marL="1097269" indent="0">
              <a:buNone/>
              <a:defRPr sz="1440"/>
            </a:lvl3pPr>
            <a:lvl4pPr marL="1645904" indent="0">
              <a:buNone/>
              <a:defRPr sz="1200"/>
            </a:lvl4pPr>
            <a:lvl5pPr marL="2194538" indent="0">
              <a:buNone/>
              <a:defRPr sz="1200"/>
            </a:lvl5pPr>
            <a:lvl6pPr marL="2743173" indent="0">
              <a:buNone/>
              <a:defRPr sz="1200"/>
            </a:lvl6pPr>
            <a:lvl7pPr marL="3291807" indent="0">
              <a:buNone/>
              <a:defRPr sz="1200"/>
            </a:lvl7pPr>
            <a:lvl8pPr marL="3840441" indent="0">
              <a:buNone/>
              <a:defRPr sz="1200"/>
            </a:lvl8pPr>
            <a:lvl9pPr marL="438907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2B18241-9553-4F47-BF69-EF7E90171111}" type="datetime1">
              <a:rPr lang="en-ZA" smtClean="0"/>
              <a:t>2019/05/09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19695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316569"/>
            <a:ext cx="7406640" cy="6498167"/>
          </a:xfrm>
        </p:spPr>
        <p:txBody>
          <a:bodyPr anchor="t"/>
          <a:lstStyle>
            <a:lvl1pPr marL="0" indent="0">
              <a:buNone/>
              <a:defRPr sz="3840"/>
            </a:lvl1pPr>
            <a:lvl2pPr marL="548635" indent="0">
              <a:buNone/>
              <a:defRPr sz="3360"/>
            </a:lvl2pPr>
            <a:lvl3pPr marL="1097269" indent="0">
              <a:buNone/>
              <a:defRPr sz="2880"/>
            </a:lvl3pPr>
            <a:lvl4pPr marL="1645904" indent="0">
              <a:buNone/>
              <a:defRPr sz="2400"/>
            </a:lvl4pPr>
            <a:lvl5pPr marL="2194538" indent="0">
              <a:buNone/>
              <a:defRPr sz="2400"/>
            </a:lvl5pPr>
            <a:lvl6pPr marL="2743173" indent="0">
              <a:buNone/>
              <a:defRPr sz="2400"/>
            </a:lvl6pPr>
            <a:lvl7pPr marL="3291807" indent="0">
              <a:buNone/>
              <a:defRPr sz="2400"/>
            </a:lvl7pPr>
            <a:lvl8pPr marL="3840441" indent="0">
              <a:buNone/>
              <a:defRPr sz="2400"/>
            </a:lvl8pPr>
            <a:lvl9pPr marL="4389076"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743202"/>
            <a:ext cx="4718684" cy="5082117"/>
          </a:xfrm>
        </p:spPr>
        <p:txBody>
          <a:bodyPr/>
          <a:lstStyle>
            <a:lvl1pPr marL="0" indent="0">
              <a:buNone/>
              <a:defRPr sz="1920"/>
            </a:lvl1pPr>
            <a:lvl2pPr marL="548635" indent="0">
              <a:buNone/>
              <a:defRPr sz="1680"/>
            </a:lvl2pPr>
            <a:lvl3pPr marL="1097269" indent="0">
              <a:buNone/>
              <a:defRPr sz="1440"/>
            </a:lvl3pPr>
            <a:lvl4pPr marL="1645904" indent="0">
              <a:buNone/>
              <a:defRPr sz="1200"/>
            </a:lvl4pPr>
            <a:lvl5pPr marL="2194538" indent="0">
              <a:buNone/>
              <a:defRPr sz="1200"/>
            </a:lvl5pPr>
            <a:lvl6pPr marL="2743173" indent="0">
              <a:buNone/>
              <a:defRPr sz="1200"/>
            </a:lvl6pPr>
            <a:lvl7pPr marL="3291807" indent="0">
              <a:buNone/>
              <a:defRPr sz="1200"/>
            </a:lvl7pPr>
            <a:lvl8pPr marL="3840441" indent="0">
              <a:buNone/>
              <a:defRPr sz="1200"/>
            </a:lvl8pPr>
            <a:lvl9pPr marL="438907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1813CFF-C69E-D847-9C66-4D4DC9556CA3}" type="datetime1">
              <a:rPr lang="en-ZA" smtClean="0"/>
              <a:t>2019/05/09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99427-5827-0C45-82C6-42985E091A26}" type="slidenum">
              <a:rPr lang="en-US" smtClean="0"/>
              <a:t>‹#›</a:t>
            </a:fld>
            <a:endParaRPr lang="en-US"/>
          </a:p>
        </p:txBody>
      </p:sp>
    </p:spTree>
    <p:extLst>
      <p:ext uri="{BB962C8B-B14F-4D97-AF65-F5344CB8AC3E}">
        <p14:creationId xmlns:p14="http://schemas.microsoft.com/office/powerpoint/2010/main" val="405302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86836"/>
            <a:ext cx="1261872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434167"/>
            <a:ext cx="1261872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8475136"/>
            <a:ext cx="3291840" cy="486833"/>
          </a:xfrm>
          <a:prstGeom prst="rect">
            <a:avLst/>
          </a:prstGeom>
        </p:spPr>
        <p:txBody>
          <a:bodyPr vert="horz" lIns="91440" tIns="45720" rIns="91440" bIns="45720" rtlCol="0" anchor="ctr"/>
          <a:lstStyle>
            <a:lvl1pPr algn="l">
              <a:defRPr sz="1440">
                <a:solidFill>
                  <a:schemeClr val="tx1">
                    <a:tint val="75000"/>
                  </a:schemeClr>
                </a:solidFill>
              </a:defRPr>
            </a:lvl1pPr>
          </a:lstStyle>
          <a:p>
            <a:fld id="{FFAB9A68-033D-0344-A5B1-C231F1849FB2}" type="datetime1">
              <a:rPr lang="en-ZA" smtClean="0"/>
              <a:t>2019/05/09</a:t>
            </a:fld>
            <a:endParaRPr lang="en-US"/>
          </a:p>
        </p:txBody>
      </p:sp>
      <p:sp>
        <p:nvSpPr>
          <p:cNvPr id="5" name="Footer Placeholder 4"/>
          <p:cNvSpPr>
            <a:spLocks noGrp="1"/>
          </p:cNvSpPr>
          <p:nvPr>
            <p:ph type="ftr" sz="quarter" idx="3"/>
          </p:nvPr>
        </p:nvSpPr>
        <p:spPr>
          <a:xfrm>
            <a:off x="4846320" y="8475136"/>
            <a:ext cx="4937760" cy="486833"/>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8475136"/>
            <a:ext cx="3291840" cy="486833"/>
          </a:xfrm>
          <a:prstGeom prst="rect">
            <a:avLst/>
          </a:prstGeom>
        </p:spPr>
        <p:txBody>
          <a:bodyPr vert="horz" lIns="91440" tIns="45720" rIns="91440" bIns="45720" rtlCol="0" anchor="ctr"/>
          <a:lstStyle>
            <a:lvl1pPr algn="r">
              <a:defRPr sz="1440">
                <a:solidFill>
                  <a:schemeClr val="tx1">
                    <a:tint val="75000"/>
                  </a:schemeClr>
                </a:solidFill>
              </a:defRPr>
            </a:lvl1pPr>
          </a:lstStyle>
          <a:p>
            <a:fld id="{BFD99427-5827-0C45-82C6-42985E091A26}" type="slidenum">
              <a:rPr lang="en-US" smtClean="0"/>
              <a:t>‹#›</a:t>
            </a:fld>
            <a:endParaRPr lang="en-US"/>
          </a:p>
        </p:txBody>
      </p:sp>
    </p:spTree>
    <p:extLst>
      <p:ext uri="{BB962C8B-B14F-4D97-AF65-F5344CB8AC3E}">
        <p14:creationId xmlns:p14="http://schemas.microsoft.com/office/powerpoint/2010/main" val="553036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1097269"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7" indent="-274317" algn="l" defTabSz="1097269"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52" indent="-274317" algn="l" defTabSz="1097269"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87" indent="-274317" algn="l" defTabSz="1097269"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21" indent="-274317" algn="l" defTabSz="109726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56" indent="-274317" algn="l" defTabSz="109726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89" indent="-274317" algn="l" defTabSz="109726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24" indent="-274317" algn="l" defTabSz="109726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759" indent="-274317" algn="l" defTabSz="109726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93" indent="-274317" algn="l" defTabSz="109726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69" rtl="0" eaLnBrk="1" latinLnBrk="0" hangingPunct="1">
        <a:defRPr sz="2160" kern="1200">
          <a:solidFill>
            <a:schemeClr val="tx1"/>
          </a:solidFill>
          <a:latin typeface="+mn-lt"/>
          <a:ea typeface="+mn-ea"/>
          <a:cs typeface="+mn-cs"/>
        </a:defRPr>
      </a:lvl1pPr>
      <a:lvl2pPr marL="548635" algn="l" defTabSz="1097269" rtl="0" eaLnBrk="1" latinLnBrk="0" hangingPunct="1">
        <a:defRPr sz="2160" kern="1200">
          <a:solidFill>
            <a:schemeClr val="tx1"/>
          </a:solidFill>
          <a:latin typeface="+mn-lt"/>
          <a:ea typeface="+mn-ea"/>
          <a:cs typeface="+mn-cs"/>
        </a:defRPr>
      </a:lvl2pPr>
      <a:lvl3pPr marL="1097269" algn="l" defTabSz="1097269" rtl="0" eaLnBrk="1" latinLnBrk="0" hangingPunct="1">
        <a:defRPr sz="2160" kern="1200">
          <a:solidFill>
            <a:schemeClr val="tx1"/>
          </a:solidFill>
          <a:latin typeface="+mn-lt"/>
          <a:ea typeface="+mn-ea"/>
          <a:cs typeface="+mn-cs"/>
        </a:defRPr>
      </a:lvl3pPr>
      <a:lvl4pPr marL="1645904" algn="l" defTabSz="1097269" rtl="0" eaLnBrk="1" latinLnBrk="0" hangingPunct="1">
        <a:defRPr sz="2160" kern="1200">
          <a:solidFill>
            <a:schemeClr val="tx1"/>
          </a:solidFill>
          <a:latin typeface="+mn-lt"/>
          <a:ea typeface="+mn-ea"/>
          <a:cs typeface="+mn-cs"/>
        </a:defRPr>
      </a:lvl4pPr>
      <a:lvl5pPr marL="2194538" algn="l" defTabSz="1097269" rtl="0" eaLnBrk="1" latinLnBrk="0" hangingPunct="1">
        <a:defRPr sz="2160" kern="1200">
          <a:solidFill>
            <a:schemeClr val="tx1"/>
          </a:solidFill>
          <a:latin typeface="+mn-lt"/>
          <a:ea typeface="+mn-ea"/>
          <a:cs typeface="+mn-cs"/>
        </a:defRPr>
      </a:lvl5pPr>
      <a:lvl6pPr marL="2743173" algn="l" defTabSz="1097269" rtl="0" eaLnBrk="1" latinLnBrk="0" hangingPunct="1">
        <a:defRPr sz="2160" kern="1200">
          <a:solidFill>
            <a:schemeClr val="tx1"/>
          </a:solidFill>
          <a:latin typeface="+mn-lt"/>
          <a:ea typeface="+mn-ea"/>
          <a:cs typeface="+mn-cs"/>
        </a:defRPr>
      </a:lvl6pPr>
      <a:lvl7pPr marL="3291807" algn="l" defTabSz="1097269" rtl="0" eaLnBrk="1" latinLnBrk="0" hangingPunct="1">
        <a:defRPr sz="2160" kern="1200">
          <a:solidFill>
            <a:schemeClr val="tx1"/>
          </a:solidFill>
          <a:latin typeface="+mn-lt"/>
          <a:ea typeface="+mn-ea"/>
          <a:cs typeface="+mn-cs"/>
        </a:defRPr>
      </a:lvl7pPr>
      <a:lvl8pPr marL="3840441" algn="l" defTabSz="1097269" rtl="0" eaLnBrk="1" latinLnBrk="0" hangingPunct="1">
        <a:defRPr sz="2160" kern="1200">
          <a:solidFill>
            <a:schemeClr val="tx1"/>
          </a:solidFill>
          <a:latin typeface="+mn-lt"/>
          <a:ea typeface="+mn-ea"/>
          <a:cs typeface="+mn-cs"/>
        </a:defRPr>
      </a:lvl8pPr>
      <a:lvl9pPr marL="4389076" algn="l" defTabSz="1097269"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1821B-AD32-5140-BF6B-0ED6BB9838C2}"/>
              </a:ext>
            </a:extLst>
          </p:cNvPr>
          <p:cNvSpPr txBox="1"/>
          <p:nvPr/>
        </p:nvSpPr>
        <p:spPr>
          <a:xfrm>
            <a:off x="5242956" y="5542893"/>
            <a:ext cx="4144488" cy="954107"/>
          </a:xfrm>
          <a:prstGeom prst="rect">
            <a:avLst/>
          </a:prstGeom>
          <a:noFill/>
        </p:spPr>
        <p:txBody>
          <a:bodyPr wrap="square" rtlCol="0">
            <a:spAutoFit/>
          </a:bodyPr>
          <a:lstStyle/>
          <a:p>
            <a:pPr algn="ctr"/>
            <a:r>
              <a:rPr lang="en-US" sz="2800" dirty="0"/>
              <a:t>INSERT COMPANY DETAILS AND LOGO ON THIS SLIDE</a:t>
            </a:r>
          </a:p>
        </p:txBody>
      </p:sp>
      <p:sp>
        <p:nvSpPr>
          <p:cNvPr id="5" name="Rectangle 4">
            <a:extLst>
              <a:ext uri="{FF2B5EF4-FFF2-40B4-BE49-F238E27FC236}">
                <a16:creationId xmlns:a16="http://schemas.microsoft.com/office/drawing/2014/main" id="{77D27EE4-2CE8-9946-8521-54237AD7D844}"/>
              </a:ext>
            </a:extLst>
          </p:cNvPr>
          <p:cNvSpPr/>
          <p:nvPr/>
        </p:nvSpPr>
        <p:spPr>
          <a:xfrm>
            <a:off x="4738456" y="1873570"/>
            <a:ext cx="5153489" cy="2282366"/>
          </a:xfrm>
          <a:prstGeom prst="rect">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6977F4-4F97-5542-8C0C-27774B56F573}"/>
              </a:ext>
            </a:extLst>
          </p:cNvPr>
          <p:cNvSpPr txBox="1"/>
          <p:nvPr/>
        </p:nvSpPr>
        <p:spPr>
          <a:xfrm>
            <a:off x="5242956" y="2850630"/>
            <a:ext cx="4144488" cy="338554"/>
          </a:xfrm>
          <a:prstGeom prst="rect">
            <a:avLst/>
          </a:prstGeom>
          <a:noFill/>
        </p:spPr>
        <p:txBody>
          <a:bodyPr wrap="square" rtlCol="0">
            <a:spAutoFit/>
          </a:bodyPr>
          <a:lstStyle/>
          <a:p>
            <a:pPr algn="ctr"/>
            <a:r>
              <a:rPr lang="en-US" sz="1600" dirty="0">
                <a:solidFill>
                  <a:schemeClr val="bg1">
                    <a:lumMod val="65000"/>
                  </a:schemeClr>
                </a:solidFill>
                <a:latin typeface="+mj-lt"/>
              </a:rPr>
              <a:t>- COMPANY LOGO GOES HERE -</a:t>
            </a:r>
          </a:p>
        </p:txBody>
      </p:sp>
      <p:sp>
        <p:nvSpPr>
          <p:cNvPr id="7" name="TextBox 6">
            <a:extLst>
              <a:ext uri="{FF2B5EF4-FFF2-40B4-BE49-F238E27FC236}">
                <a16:creationId xmlns:a16="http://schemas.microsoft.com/office/drawing/2014/main" id="{1A4C3045-B9C3-1840-95F3-D10B0E1BE87F}"/>
              </a:ext>
            </a:extLst>
          </p:cNvPr>
          <p:cNvSpPr txBox="1"/>
          <p:nvPr/>
        </p:nvSpPr>
        <p:spPr>
          <a:xfrm>
            <a:off x="5242956" y="6777987"/>
            <a:ext cx="4144488" cy="307777"/>
          </a:xfrm>
          <a:prstGeom prst="rect">
            <a:avLst/>
          </a:prstGeom>
          <a:noFill/>
        </p:spPr>
        <p:txBody>
          <a:bodyPr wrap="square" rtlCol="0">
            <a:spAutoFit/>
          </a:bodyPr>
          <a:lstStyle/>
          <a:p>
            <a:pPr algn="ctr"/>
            <a:r>
              <a:rPr lang="en-US" sz="1400" dirty="0">
                <a:latin typeface="+mj-lt"/>
              </a:rPr>
              <a:t>DELETE SLIDE IF NOT APPLICABLE</a:t>
            </a:r>
          </a:p>
        </p:txBody>
      </p:sp>
    </p:spTree>
    <p:extLst>
      <p:ext uri="{BB962C8B-B14F-4D97-AF65-F5344CB8AC3E}">
        <p14:creationId xmlns:p14="http://schemas.microsoft.com/office/powerpoint/2010/main" val="1364883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283039-781B-C846-B450-1D1B105DC0AD}"/>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209884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F97D7-9FE1-6241-8C6A-DE926CFB97DE}"/>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72633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DD287-8073-C34B-AD8C-18ED951B46AD}"/>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87700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AC571-236F-CB42-8660-420B79F109F8}"/>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47249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E1C66-838D-E049-B752-AF71A9E75F25}"/>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23327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8E534-DB1B-C54F-AECB-028AA725B693}"/>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849935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A7BA9-665F-6C44-998A-02FB4C2937B2}"/>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986494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04DB48-B4BC-CF4D-816A-81CBCA1F3828}"/>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992367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F20D3-6CDD-A34E-9B61-7208A8A64418}"/>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525184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2A2DF-C191-C645-96FF-699909B0FBA2}"/>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54803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FD682-4BF0-2D4D-AD72-9ACCFA1CF1A0}"/>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4112826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B1BF9-3431-8F45-86DF-91987FF0C534}"/>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255852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8F7EA-140A-2F40-AEA8-EE0AA760E821}"/>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655087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1E169-C323-ED47-892F-DD69267E7CD2}"/>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738977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DF774-0DCF-6640-83E4-3E3FE6F649DF}"/>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08428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0270F-3DB9-654C-9992-D48422C3379A}"/>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70952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4BC1-DFA2-614B-B46F-DA14BC2DFACB}"/>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94738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5F936-EA56-294E-97D2-31F99491391E}"/>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855751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90009E-4790-804E-9BBB-891686E4967F}"/>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101400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03847-D4B7-BE47-8DCA-D7A3B6D1567A}"/>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3415451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4E9C2-2BB3-A64B-9EC2-AA84788AD54D}"/>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979200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9CEA6-1DC8-374F-BACB-4A2D1EE5675E}"/>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865845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2D5F6-57B1-244D-AABE-512089FBAFFC}"/>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950052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70593-C21F-DF4C-B425-A95B3C733AD4}"/>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767390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400F8-DF93-7D44-9302-9DA9E938777A}"/>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557181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B3E5A-890F-A14D-9762-CD848A7557D5}"/>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847813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C49C5-97D5-8F40-A41E-C15AAA70364E}"/>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4006493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6F222-D218-B649-9F24-82A108AD842A}"/>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435747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76CD07-11B3-1641-8A78-E85C70D2BE11}"/>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671196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A66B5-B43D-2544-A84B-0F76F45F6B8F}"/>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070752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5D4EA-6CF3-8846-9225-A70820470112}"/>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772558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92310-EEE3-7541-B36C-49D8BCF463A9}"/>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622292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38DC6-AC3D-8D4A-A3E0-A68833A714C7}"/>
              </a:ext>
            </a:extLst>
          </p:cNvPr>
          <p:cNvPicPr>
            <a:picLocks noChangeAspect="1"/>
          </p:cNvPicPr>
          <p:nvPr/>
        </p:nvPicPr>
        <p:blipFill>
          <a:blip r:embed="rId3"/>
          <a:stretch>
            <a:fillRect/>
          </a:stretch>
        </p:blipFill>
        <p:spPr>
          <a:xfrm>
            <a:off x="0" y="0"/>
            <a:ext cx="14630400" cy="9144000"/>
          </a:xfrm>
          <a:prstGeom prst="rect">
            <a:avLst/>
          </a:prstGeom>
        </p:spPr>
      </p:pic>
      <p:pic>
        <p:nvPicPr>
          <p:cNvPr id="4" name="Picture 3">
            <a:extLst>
              <a:ext uri="{FF2B5EF4-FFF2-40B4-BE49-F238E27FC236}">
                <a16:creationId xmlns:a16="http://schemas.microsoft.com/office/drawing/2014/main" id="{3E3D7B98-2C82-594E-B150-104BDDEBBE94}"/>
              </a:ext>
            </a:extLst>
          </p:cNvPr>
          <p:cNvPicPr>
            <a:picLocks noChangeAspect="1"/>
          </p:cNvPicPr>
          <p:nvPr/>
        </p:nvPicPr>
        <p:blipFill>
          <a:blip r:embed="rId4"/>
          <a:stretch>
            <a:fillRect/>
          </a:stretch>
        </p:blipFill>
        <p:spPr>
          <a:xfrm>
            <a:off x="0" y="0"/>
            <a:ext cx="14630400" cy="9144000"/>
          </a:xfrm>
          <a:prstGeom prst="rect">
            <a:avLst/>
          </a:prstGeom>
        </p:spPr>
      </p:pic>
    </p:spTree>
    <p:extLst>
      <p:ext uri="{BB962C8B-B14F-4D97-AF65-F5344CB8AC3E}">
        <p14:creationId xmlns:p14="http://schemas.microsoft.com/office/powerpoint/2010/main" val="874492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AE12-AC40-6A48-AF9E-6FA7E66122CD}"/>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743299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E54CC-8006-2F4E-9CD3-0BCCAD9F2AAE}"/>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538144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BBFE4-F875-C141-8A55-DF2A280CBEBF}"/>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648845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2BB5E-72D9-684F-A8A5-BC7398E424E1}"/>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522916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3CD1D-7D54-B745-B868-A73802788187}"/>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062197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0CFC1-FF78-8E4F-8EAF-02FF1B6A8897}"/>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64664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2A811-3451-F444-979C-A9EBB2C74E5F}"/>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868927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FF06F-3EC5-8040-A689-A4399D0C7420}"/>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802499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ADF4E-AE1E-0342-A4FB-6F393E0DF8AC}"/>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120247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DAF72-4B21-F149-841E-F74ED09E363C}"/>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70745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8300F-D20B-494E-98DB-D702745B91FF}"/>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753355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BA7D5-CE50-1C4A-8DDE-A35D05C732A7}"/>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637379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41222-6925-4940-B4DD-83AA3DA4BE46}"/>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1989196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7BCB3-A6D2-C049-B1F2-323493176058}"/>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988921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06177-4D95-9E48-A469-61F479F011AD}"/>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153963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32C42-9704-AE47-A8FD-45F80C7E7CB1}"/>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128141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B706C-5123-EA4F-A1BF-82263F428FD3}"/>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74706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2D56E-DDC1-714E-B503-A1164E9ED744}"/>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1616474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736B5-FC3B-F845-8858-C6D973955273}"/>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247704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53E9-64BE-2C41-BEEA-B71F1475AC16}"/>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325944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4448D-0772-E046-8F13-135FFA76D7A4}"/>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46512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1D256B-D43B-9746-9943-79FC6B22F32D}"/>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3952480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6B4E2-EFC1-2443-B778-6B00EF5C4DE2}"/>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847041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8B552-F841-464F-BC0B-C33A91DE29A7}"/>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026518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22133-DD99-AD4C-8156-7521C1862AD8}"/>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110192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2E995-03CA-FB4B-9396-6E5001B3C393}"/>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251968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777D9-CBA4-B54D-B7B9-839B301FD828}"/>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309739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445BD-D909-0B4E-9E16-894ED0B2791C}"/>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47256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FAB3F-5EE1-0D4A-BEF7-1AAEFD742AAA}"/>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2800031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7F33B-A710-6C46-AC40-7D0D2B6FA000}"/>
              </a:ext>
            </a:extLst>
          </p:cNvPr>
          <p:cNvPicPr>
            <a:picLocks noChangeAspect="1"/>
          </p:cNvPicPr>
          <p:nvPr/>
        </p:nvPicPr>
        <p:blipFill>
          <a:blip r:embed="rId3"/>
          <a:stretch>
            <a:fillRect/>
          </a:stretch>
        </p:blipFill>
        <p:spPr>
          <a:xfrm>
            <a:off x="0" y="0"/>
            <a:ext cx="14630400" cy="9144000"/>
          </a:xfrm>
          <a:prstGeom prst="rect">
            <a:avLst/>
          </a:prstGeom>
        </p:spPr>
      </p:pic>
    </p:spTree>
    <p:extLst>
      <p:ext uri="{BB962C8B-B14F-4D97-AF65-F5344CB8AC3E}">
        <p14:creationId xmlns:p14="http://schemas.microsoft.com/office/powerpoint/2010/main" val="375866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18C71-B0B5-3548-A3D9-164B3F87C054}"/>
              </a:ext>
            </a:extLst>
          </p:cNvPr>
          <p:cNvPicPr>
            <a:picLocks noChangeAspect="1"/>
          </p:cNvPicPr>
          <p:nvPr/>
        </p:nvPicPr>
        <p:blipFill>
          <a:blip r:embed="rId2"/>
          <a:stretch>
            <a:fillRect/>
          </a:stretch>
        </p:blipFill>
        <p:spPr>
          <a:xfrm>
            <a:off x="0" y="0"/>
            <a:ext cx="14630400" cy="9144000"/>
          </a:xfrm>
          <a:prstGeom prst="rect">
            <a:avLst/>
          </a:prstGeom>
        </p:spPr>
      </p:pic>
    </p:spTree>
    <p:extLst>
      <p:ext uri="{BB962C8B-B14F-4D97-AF65-F5344CB8AC3E}">
        <p14:creationId xmlns:p14="http://schemas.microsoft.com/office/powerpoint/2010/main" val="16329082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1366</TotalTime>
  <Words>3210</Words>
  <Application>Microsoft Office PowerPoint</Application>
  <PresentationFormat>Custom</PresentationFormat>
  <Paragraphs>197</Paragraphs>
  <Slides>65</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Viljoen, R, Mnr [16107500@sun.ac.za]</dc:creator>
  <cp:lastModifiedBy>Katrin Recke</cp:lastModifiedBy>
  <cp:revision>117</cp:revision>
  <cp:lastPrinted>2019-05-03T18:18:56Z</cp:lastPrinted>
  <dcterms:created xsi:type="dcterms:W3CDTF">2019-02-28T08:12:41Z</dcterms:created>
  <dcterms:modified xsi:type="dcterms:W3CDTF">2019-05-09T13:27:07Z</dcterms:modified>
</cp:coreProperties>
</file>