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000"/>
    <a:srgbClr val="FFC42E"/>
    <a:srgbClr val="FFB231"/>
    <a:srgbClr val="FF6700"/>
    <a:srgbClr val="E45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D7237-70A3-7344-F0DE-4901421EB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901A8-0A33-55A7-4583-748A008CD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8E77D-3908-41EC-0D0F-266C5EF3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5F20A-4E0F-3630-F27E-4425D6A1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E0B07-71D2-A43B-4FBC-BFDC45BA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301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67BA0-58EC-6E59-36A9-BDD1A7BEC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EF685-2001-6831-ECAF-7D0632BB2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28B55-94AF-6A83-76E9-BFF2FABF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680B6-8E52-E474-D359-4892A581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96543-8306-3515-B3E7-8974E3041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0323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C8CA3E-C5B0-03FE-66FB-3F28EF9CC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182F8-9F5A-67C0-E847-B4A7410AB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5E46A-32C9-F35D-90F8-94CFF2431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F8F91-0AFB-1212-D1E6-5030023A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C5D71-0366-4671-0BBF-92C5432D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8155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75279-1829-2C77-17E4-D96D2DB5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E8FE-C736-A4EE-72B4-904866042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C2428-DE36-5E8B-FF2F-DB82A71A3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97584-9E77-2A75-0D6F-18286B74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E6301-C070-78C7-D294-D8D3B26EE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0235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B50D-0852-9A98-A647-44827BA95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A2E7A-9F6D-8A99-4328-71BDE2287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E0595-D5BA-3640-5836-D04975E43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2DD7-C141-ED9D-585E-BFCF8127B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B784D-82CD-935C-D9EF-E03FCF7E2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8474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C5BAB-D8BD-94A7-9893-18BFE8E8B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4766A-093B-4659-494A-AB3E6BFDB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43C52-B6D2-3DB9-DC11-2EC3A7724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920BA-CE9A-9C19-F529-52A84127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DC4FE-0EB2-9543-9F68-5510BA0EB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68BF5-0C84-CEB4-6712-D2E4B41B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7756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215DA-4303-EDB6-B081-9793EC6A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6315A-DCAA-F323-05B3-77CEF2D48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9907B-863C-DC96-5DD1-39F2999CA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AEFB9B-D702-DF9A-7552-8A84EB8FE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3C209-0B38-142E-4C17-8CE9D448E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58C58-D574-1960-F611-2A228002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C4B8A-3BC2-E4B0-5C33-9764A6A03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2035EF-0AC6-300D-FA60-455995B6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0855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D4FD-B938-5710-2B8E-720B9653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666B52-7ABF-00BD-1FCB-BE05A41F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9B547-9668-0DCB-980F-E51A687FD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22341-751E-D46D-34F5-839F32C7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19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696E8-A818-CFCC-50C0-2DD430F7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3A698F-C3A0-9CDA-7D3E-51EEDA45C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0875B-DF49-9DF9-E3DF-34C3B2F71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02410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EC20-46A4-BC35-8A81-D66628D37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2F205-5D23-4D1F-8486-C3E6D051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064AE-096C-6F35-CCDF-DE827DC69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A8D94-F0F0-6370-77FE-1C81B7368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AD132-8148-4FAE-9D20-0E7D8F90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5C970-1BC1-2DA0-9A63-D0979701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1745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04EC-4378-BBC7-34B4-26185E162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1DA15-9E24-D69A-8324-CB14278CF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ADBC9-932D-A9A3-1DFB-0AB1EC456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DB49D-04DB-4E6A-125A-32236B1CC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5056D-39FC-E975-A7FB-B59A84A5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83521-AD24-FCE0-E6AB-75212D1E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47795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DB945-D9B3-F6A6-C182-CAAABC50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E87D8-8974-50CF-D717-81B7FF1CC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A3803-A822-4DD2-A839-A7533128A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B8B77D-C259-4998-B3CA-508C3B6FF73E}" type="datetimeFigureOut">
              <a:rPr lang="en-BE" smtClean="0"/>
              <a:t>11/03/2025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BB6BB-CF81-8FB4-FD36-29A40A96D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E1AE1-0793-CF8B-0EEA-03C0A47E9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1403E8-0AF9-424D-A543-4FF0F1C4F54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0169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C694F78-94C9-84AE-14B4-FA2AE587B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269062"/>
              </p:ext>
            </p:extLst>
          </p:nvPr>
        </p:nvGraphicFramePr>
        <p:xfrm>
          <a:off x="942392" y="233266"/>
          <a:ext cx="10347649" cy="6484769"/>
        </p:xfrm>
        <a:graphic>
          <a:graphicData uri="http://schemas.openxmlformats.org/drawingml/2006/table">
            <a:tbl>
              <a:tblPr/>
              <a:tblGrid>
                <a:gridCol w="6998836">
                  <a:extLst>
                    <a:ext uri="{9D8B030D-6E8A-4147-A177-3AD203B41FA5}">
                      <a16:colId xmlns:a16="http://schemas.microsoft.com/office/drawing/2014/main" val="428275444"/>
                    </a:ext>
                  </a:extLst>
                </a:gridCol>
                <a:gridCol w="3348813">
                  <a:extLst>
                    <a:ext uri="{9D8B030D-6E8A-4147-A177-3AD203B41FA5}">
                      <a16:colId xmlns:a16="http://schemas.microsoft.com/office/drawing/2014/main" val="716573378"/>
                    </a:ext>
                  </a:extLst>
                </a:gridCol>
              </a:tblGrid>
              <a:tr h="346017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Working Group/Regional Hubs/ Projects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AIM-Progress rep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5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457970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Grievance Mechanism (GM)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420246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Responsible Recruitment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730262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Living Wage/Income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598232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Climate &amp; Human Rights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399640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Mutual Recognition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Katrin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043435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 Measurement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Kate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8484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Converged HREDD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Katrin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389827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group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Katrin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78155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Joint AIM-P/ CGF CSDDD working group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Katrin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734408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child &amp; forced labour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Louise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012838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APAC Hub (normally a local rep)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254358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 Hub (normally a local rep)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850563"/>
                  </a:ext>
                </a:extLst>
              </a:tr>
              <a:tr h="206100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AIM-Progress rep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7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18909"/>
                  </a:ext>
                </a:extLst>
              </a:tr>
              <a:tr h="346017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GM Global Scale Up Project</a:t>
                      </a:r>
                      <a:b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OBAS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531036"/>
                  </a:ext>
                </a:extLst>
              </a:tr>
              <a:tr h="519025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GM Design of improvement on existing GM (infrastructure) in sugarcane Brazil for agriculture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795096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Labour provider monitoring tool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Louise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730242"/>
                  </a:ext>
                </a:extLst>
              </a:tr>
              <a:tr h="346017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community level remediation of child labour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Louise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591"/>
                  </a:ext>
                </a:extLst>
              </a:tr>
              <a:tr h="346017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Ganapati – 2</a:t>
                      </a:r>
                      <a:r>
                        <a:rPr lang="en-US" sz="1100" b="1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Phase (Thailand, Malaysia, Indonesia &amp; Vietnam) – TBC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181412"/>
                  </a:ext>
                </a:extLst>
              </a:tr>
              <a:tr h="223383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Capability Building (CB)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AIM-Progress rep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763282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India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Nora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686317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Thailand (APAC)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15294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Kenya, TBC (Africa)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029006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Malaysia (APAC)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Yael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824329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Mexico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Nora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677280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 CB Generally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Nora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678718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4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AIM-Progress rep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857832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 counsel network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Katrin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110628"/>
                  </a:ext>
                </a:extLst>
              </a:tr>
              <a:tr h="346017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Capability Building &amp; Learning (Clinics, Webinars etc.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Nora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40066"/>
                  </a:ext>
                </a:extLst>
              </a:tr>
              <a:tr h="173008">
                <a:tc>
                  <a:txBody>
                    <a:bodyPr/>
                    <a:lstStyle/>
                    <a:p>
                      <a:pPr marL="0" marR="0"/>
                      <a:r>
                        <a:rPr lang="en-US" sz="11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Communications</a:t>
                      </a:r>
                      <a:endParaRPr lang="en-US" sz="11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Donata</a:t>
                      </a:r>
                    </a:p>
                  </a:txBody>
                  <a:tcPr marL="48714" marR="4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627993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E696E2E-68B7-11B1-52B4-1DD14E1BE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1716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BE" altLang="en-B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BE" altLang="en-B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9D04C041-301D-8CB9-FE92-22EC6413E222}"/>
              </a:ext>
            </a:extLst>
          </p:cNvPr>
          <p:cNvSpPr/>
          <p:nvPr/>
        </p:nvSpPr>
        <p:spPr>
          <a:xfrm>
            <a:off x="121298" y="6055828"/>
            <a:ext cx="484164" cy="662207"/>
          </a:xfrm>
          <a:custGeom>
            <a:avLst/>
            <a:gdLst/>
            <a:ahLst/>
            <a:cxnLst/>
            <a:rect l="l" t="t" r="r" b="b"/>
            <a:pathLst>
              <a:path w="726246" h="993311">
                <a:moveTo>
                  <a:pt x="0" y="0"/>
                </a:moveTo>
                <a:lnTo>
                  <a:pt x="726246" y="0"/>
                </a:lnTo>
                <a:lnTo>
                  <a:pt x="726246" y="993310"/>
                </a:lnTo>
                <a:lnTo>
                  <a:pt x="0" y="9933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38479"/>
            </a:stretch>
          </a:blipFill>
        </p:spPr>
        <p:txBody>
          <a:bodyPr/>
          <a:lstStyle/>
          <a:p>
            <a:pPr defTabSz="609630"/>
            <a:endParaRPr lang="en-BE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339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FFF2125438F4DB685F859CD418317" ma:contentTypeVersion="18" ma:contentTypeDescription="Create a new document." ma:contentTypeScope="" ma:versionID="93d12ea045b326d0552451b64bdbee28">
  <xsd:schema xmlns:xsd="http://www.w3.org/2001/XMLSchema" xmlns:xs="http://www.w3.org/2001/XMLSchema" xmlns:p="http://schemas.microsoft.com/office/2006/metadata/properties" xmlns:ns2="8863fba4-47b5-4bb3-a2fc-e9fa5d1cd2a9" xmlns:ns3="0383daca-a5d6-4255-9677-ae331847cade" targetNamespace="http://schemas.microsoft.com/office/2006/metadata/properties" ma:root="true" ma:fieldsID="50e09558d44e37685cc425b82dbddd90" ns2:_="" ns3:_="">
    <xsd:import namespace="8863fba4-47b5-4bb3-a2fc-e9fa5d1cd2a9"/>
    <xsd:import namespace="0383daca-a5d6-4255-9677-ae331847ca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3fba4-47b5-4bb3-a2fc-e9fa5d1cd2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5e7490-59ec-41a9-b086-b41ffc389d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3daca-a5d6-4255-9677-ae331847cad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99f2add-09c7-406a-b782-843931061263}" ma:internalName="TaxCatchAll" ma:showField="CatchAllData" ma:web="0383daca-a5d6-4255-9677-ae331847ca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83daca-a5d6-4255-9677-ae331847cade"/>
    <lcf76f155ced4ddcb4097134ff3c332f xmlns="8863fba4-47b5-4bb3-a2fc-e9fa5d1cd2a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FFF75E-29DB-4AAA-83EC-04B5500B6B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63fba4-47b5-4bb3-a2fc-e9fa5d1cd2a9"/>
    <ds:schemaRef ds:uri="0383daca-a5d6-4255-9677-ae331847ca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BACA6C-8DFE-4E60-886B-FF1A717150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4B2EA2-37C0-45ED-B116-9FDCF766E252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0383daca-a5d6-4255-9677-ae331847cade"/>
    <ds:schemaRef ds:uri="http://schemas.microsoft.com/office/infopath/2007/PartnerControls"/>
    <ds:schemaRef ds:uri="http://www.w3.org/XML/1998/namespace"/>
    <ds:schemaRef ds:uri="8863fba4-47b5-4bb3-a2fc-e9fa5d1cd2a9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195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Donata Cagnato - AIM</dc:creator>
  <cp:lastModifiedBy>Donata Cagnato - AIM</cp:lastModifiedBy>
  <cp:revision>1</cp:revision>
  <dcterms:created xsi:type="dcterms:W3CDTF">2025-03-11T13:03:19Z</dcterms:created>
  <dcterms:modified xsi:type="dcterms:W3CDTF">2025-03-11T13:10:17Z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0x010100223FFF2125438F4DB685F859CD418317</vt:lpwstr>
  </property>
</Properties>
</file>